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7"/>
  </p:notesMasterIdLst>
  <p:sldIdLst>
    <p:sldId id="38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</p:sldIdLst>
  <p:sldSz cx="12192000" cy="6858000"/>
  <p:notesSz cx="6858000" cy="9144000"/>
  <p:embeddedFontLst>
    <p:embeddedFont>
      <p:font typeface="Helvetica Neue" panose="02000503000000020004" pitchFamily="2" charset="0"/>
      <p:regular r:id="rId138"/>
      <p:bold r:id="rId139"/>
      <p:italic r:id="rId140"/>
      <p:boldItalic r:id="rId141"/>
    </p:embeddedFont>
    <p:embeddedFont>
      <p:font typeface="Libre Franklin" pitchFamily="2" charset="77"/>
      <p:regular r:id="rId142"/>
      <p:bold r:id="rId143"/>
      <p:italic r:id="rId144"/>
      <p:boldItalic r:id="rId145"/>
    </p:embeddedFont>
    <p:embeddedFont>
      <p:font typeface="Play" pitchFamily="2" charset="0"/>
      <p:regular r:id="rId146"/>
      <p:bold r:id="rId147"/>
    </p:embeddedFont>
    <p:embeddedFont>
      <p:font typeface="Roboto Mono" pitchFamily="49" charset="0"/>
      <p:regular r:id="rId148"/>
      <p:bold r:id="rId149"/>
      <p:italic r:id="rId150"/>
      <p:boldItalic r:id="rId1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63233"/>
  </p:normalViewPr>
  <p:slideViewPr>
    <p:cSldViewPr snapToGrid="0">
      <p:cViewPr varScale="1">
        <p:scale>
          <a:sx n="74" d="100"/>
          <a:sy n="74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1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font" Target="fonts/font12.fntdata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font" Target="fonts/font2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font" Target="fonts/font13.fntdata"/><Relationship Id="rId155" Type="http://schemas.openxmlformats.org/officeDocument/2006/relationships/tableStyles" Target="tableStyle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3.fntdata"/><Relationship Id="rId14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font" Target="fonts/font14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4.fntdata"/><Relationship Id="rId14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5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font" Target="fonts/font6.fntdata"/><Relationship Id="rId148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theme" Target="theme/theme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7.fntdata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3A8F20CC-5760-756E-09C7-05C09E593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>
            <a:extLst>
              <a:ext uri="{FF2B5EF4-FFF2-40B4-BE49-F238E27FC236}">
                <a16:creationId xmlns:a16="http://schemas.microsoft.com/office/drawing/2014/main" id="{DD0E4D62-0CBC-D794-A03C-12E4476CFD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:notes">
            <a:extLst>
              <a:ext uri="{FF2B5EF4-FFF2-40B4-BE49-F238E27FC236}">
                <a16:creationId xmlns:a16="http://schemas.microsoft.com/office/drawing/2014/main" id="{BE80FD25-DE03-02A5-97A1-2A4776C41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(*): Team leading</a:t>
            </a:r>
            <a:endParaRPr/>
          </a:p>
        </p:txBody>
      </p:sp>
      <p:sp>
        <p:nvSpPr>
          <p:cNvPr id="162" name="Google Shape;162;p1:notes">
            <a:extLst>
              <a:ext uri="{FF2B5EF4-FFF2-40B4-BE49-F238E27FC236}">
                <a16:creationId xmlns:a16="http://schemas.microsoft.com/office/drawing/2014/main" id="{CC59E146-9A5E-C209-8A0A-E764498AB0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099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from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(Stinson, 1995/2019)</a:t>
            </a:r>
            <a:endParaRPr/>
          </a:p>
        </p:txBody>
      </p:sp>
      <p:sp>
        <p:nvSpPr>
          <p:cNvPr id="224" name="Google Shape;22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[9]: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(Mühle et al., 2018)</a:t>
            </a:r>
            <a:endParaRPr b="1"/>
          </a:p>
        </p:txBody>
      </p:sp>
      <p:sp>
        <p:nvSpPr>
          <p:cNvPr id="923" name="Google Shape;923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75811e8ca0_1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g375811e8ca0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75811e8ca0_1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g375811e8ca0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7" name="Google Shape;94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How the issuer &amp; holder &amp; any agent (as D-Apps interact with smart-contract) – using ABI –offchain file (the interface)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contract-add</a:t>
            </a:r>
            <a:r>
              <a:rPr lang="en-US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ress: the location to store the bytes-code of logic in the EVM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-----------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✅ When  starting fresh (new schema, new accumulator, new root):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</a:t>
            </a:r>
            <a:r>
              <a:rPr lang="en-US" b="1"/>
              <a:t>need 2 smart contracts</a:t>
            </a:r>
            <a:r>
              <a:rPr lang="en-US"/>
              <a:t>: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AutoNum type="arabicPeriod"/>
            </a:pPr>
            <a:r>
              <a:rPr lang="en-US" b="1"/>
              <a:t>Issuer’s contract</a:t>
            </a:r>
            <a:r>
              <a:rPr lang="en-US"/>
              <a:t> — to register the new </a:t>
            </a:r>
            <a:r>
              <a:rPr lang="en-US" b="1"/>
              <a:t>Merkle root</a:t>
            </a:r>
            <a:r>
              <a:rPr lang="en-US"/>
              <a:t> (e.g., updated public key, schema, accumulator root).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AutoNum type="arabicPeriod"/>
            </a:pPr>
            <a:r>
              <a:rPr lang="en-US" b="1"/>
              <a:t>Verifier’s contract</a:t>
            </a:r>
            <a:r>
              <a:rPr lang="en-US"/>
              <a:t> — to </a:t>
            </a:r>
            <a:r>
              <a:rPr lang="en-US" b="1"/>
              <a:t>verify ZKP</a:t>
            </a:r>
            <a:r>
              <a:rPr lang="en-US"/>
              <a:t> proofs using that root.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So: </a:t>
            </a:r>
            <a:r>
              <a:rPr lang="en-US" b="1"/>
              <a:t>Issuer sets the reference</a:t>
            </a:r>
            <a:r>
              <a:rPr lang="en-US"/>
              <a:t>, Verifier uses it.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✅ When schema does NOT change (root stays the same):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</a:t>
            </a:r>
            <a:r>
              <a:rPr lang="en-US" b="1"/>
              <a:t>only need 1 contract</a:t>
            </a:r>
            <a:r>
              <a:rPr lang="en-US"/>
              <a:t>: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Verifier’s contract</a:t>
            </a:r>
            <a:r>
              <a:rPr lang="en-US"/>
              <a:t> which </a:t>
            </a:r>
            <a:r>
              <a:rPr lang="en-US" b="1"/>
              <a:t>uses the already-published root</a:t>
            </a:r>
            <a:r>
              <a:rPr lang="en-US"/>
              <a:t> from the Issuer’s previous deployment.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1"/>
              <a:t>Verifiers just keep referring to the existing contract to get the latest root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No need for Issuer to post again unless they want to update.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🧠 So your final insight is correct: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✔️ At first: 2 contracts.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✔️ Later with </a:t>
            </a:r>
            <a:r>
              <a:rPr lang="en-US" b="1"/>
              <a:t>no schema/root change</a:t>
            </a:r>
            <a:r>
              <a:rPr lang="en-US"/>
              <a:t>: 1 verifier contract is enough.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3" name="Google Shape;100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How the issuer &amp; holder &amp; any agent (as D-Apps interact with smart-contract) – using ABI –offchain file (the interface)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contract-add</a:t>
            </a:r>
            <a:r>
              <a:rPr lang="en-US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ress: the location to store the bytes-code of logic in the EVM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-----------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✅ When  starting fresh (new schema, new accumulator, new root):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</a:t>
            </a:r>
            <a:r>
              <a:rPr lang="en-US" b="1"/>
              <a:t>need 2 smart contracts</a:t>
            </a:r>
            <a:r>
              <a:rPr lang="en-US"/>
              <a:t>: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AutoNum type="arabicPeriod"/>
            </a:pPr>
            <a:r>
              <a:rPr lang="en-US" b="1"/>
              <a:t>Issuer’s contract</a:t>
            </a:r>
            <a:r>
              <a:rPr lang="en-US"/>
              <a:t> — to register the new </a:t>
            </a:r>
            <a:r>
              <a:rPr lang="en-US" b="1"/>
              <a:t>Merkle root</a:t>
            </a:r>
            <a:r>
              <a:rPr lang="en-US"/>
              <a:t> (e.g., updated public key, schema, accumulator root).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AutoNum type="arabicPeriod"/>
            </a:pPr>
            <a:r>
              <a:rPr lang="en-US" b="1"/>
              <a:t>Verifier’s contract</a:t>
            </a:r>
            <a:r>
              <a:rPr lang="en-US"/>
              <a:t> — to </a:t>
            </a:r>
            <a:r>
              <a:rPr lang="en-US" b="1"/>
              <a:t>verify ZKP</a:t>
            </a:r>
            <a:r>
              <a:rPr lang="en-US"/>
              <a:t> proofs using that root.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So: </a:t>
            </a:r>
            <a:r>
              <a:rPr lang="en-US" b="1"/>
              <a:t>Issuer sets the reference</a:t>
            </a:r>
            <a:r>
              <a:rPr lang="en-US"/>
              <a:t>, Verifier uses it.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✅ When schema does NOT change (root stays the same):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You </a:t>
            </a:r>
            <a:r>
              <a:rPr lang="en-US" b="1"/>
              <a:t>only need 1 contract</a:t>
            </a:r>
            <a:r>
              <a:rPr lang="en-US"/>
              <a:t>: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Verifier’s contract</a:t>
            </a:r>
            <a:r>
              <a:rPr lang="en-US"/>
              <a:t> which </a:t>
            </a:r>
            <a:r>
              <a:rPr lang="en-US" b="1"/>
              <a:t>uses the already-published root</a:t>
            </a:r>
            <a:r>
              <a:rPr lang="en-US"/>
              <a:t> from the Issuer’s previous deployment.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1"/>
              <a:t>Verifiers just keep referring to the existing contract to get the latest root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No need for Issuer to post again unless they want to update.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🧠 So your final insight is correct: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✔️ At first: 2 contracts.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✔️ Later with </a:t>
            </a:r>
            <a:r>
              <a:rPr lang="en-US" b="1"/>
              <a:t>no schema/root change</a:t>
            </a:r>
            <a:r>
              <a:rPr lang="en-US"/>
              <a:t>: 1 verifier contract is enough.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5" name="Google Shape;106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75811e8ca0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375811e8ca0_1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g375811e8ca0_1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[0] </a:t>
            </a:r>
            <a:r>
              <a:rPr lang="en-US" sz="1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(Slamanig, 2025)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757d518a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3757d518a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3757d518a3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75811e8ca0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75811e8ca0_1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g375811e8ca0_1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75811e8ca0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75811e8ca0_1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g375811e8ca0_1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75811e8ca0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75811e8ca0_1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g375811e8ca0_1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75811e8ca0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75811e8ca0_1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375811e8ca0_1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75811e8ca0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75811e8ca0_1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g375811e8ca0_1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758d3a11ec_5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758d3a11ec_5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g3758d3a11ec_5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758d3a11ec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3758d3a11ec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g3758d3a11ec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7561392e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8" name="Google Shape;1178;g37561392e3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(*): Team leading</a:t>
            </a:r>
            <a:endParaRPr/>
          </a:p>
        </p:txBody>
      </p:sp>
      <p:sp>
        <p:nvSpPr>
          <p:cNvPr id="1179" name="Google Shape;1179;g37561392e3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758d3a11ec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758d3a11ec_5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g3758d3a11ec_5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[12]</a:t>
            </a:r>
            <a:r>
              <a:rPr lang="en-US"/>
              <a:t> – Images from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(Investopedia, 2025)</a:t>
            </a:r>
            <a:endParaRPr/>
          </a:p>
        </p:txBody>
      </p:sp>
      <p:sp>
        <p:nvSpPr>
          <p:cNvPr id="239" name="Google Shape;23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763740410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3763740410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3763740410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758d3a11ec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758d3a11ec_5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g3758d3a11ec_5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3763740410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3763740410d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g3763740410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76374041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3763740410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g3763740410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3758d3a11ec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g3758d3a11ec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(*): Team leading</a:t>
            </a:r>
            <a:endParaRPr/>
          </a:p>
        </p:txBody>
      </p:sp>
      <p:sp>
        <p:nvSpPr>
          <p:cNvPr id="1224" name="Google Shape;1224;g3758d3a11ec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7561392e3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37561392e33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g37561392e33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755ed30cc8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3755ed30cc8_3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g3755ed30cc8_3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126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755ed30cc8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3755ed30cc8_3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3755ed30cc8_3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127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755ed30cc8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3755ed30cc8_3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g3755ed30cc8_3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755ed30cc8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3755ed30cc8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3755ed30cc8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[11]: </a:t>
            </a:r>
            <a:r>
              <a:rPr lang="en-US" sz="1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(Thaler, 2022)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755ed30cc8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755ed30cc8_3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g3755ed30cc8_3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755ed30cc8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755ed30cc8_3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g3755ed30cc8_3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756e5b008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756e5b008b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g3756e5b008b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756e5b008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3756e5b008b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g3756e5b008b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756e5b008b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3756e5b008b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g3756e5b008b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[1]: Muth, et.al, 2023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[2]: </a:t>
            </a:r>
            <a:r>
              <a:rPr lang="en-US" sz="2400" b="1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(FinCEN - Financial Crimes Enforcement Network, 2019)</a:t>
            </a:r>
            <a:r>
              <a:rPr lang="en-US" sz="2400" b="1"/>
              <a:t>– Page 18</a:t>
            </a:r>
            <a:endParaRPr sz="2400" b="1"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/>
              <a:t>[13]:(Tessaro &amp; Zhu, 2023)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[4]:(Flamini et al., 2025)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[5]:</a:t>
            </a:r>
            <a:r>
              <a:rPr lang="en-US" sz="1800" b="1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(Laurie &amp; Kasper, n.d.)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[7]: (kd14, 2025),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[8]: (Camenisch et al., 2008)</a:t>
            </a:r>
            <a:endParaRPr/>
          </a:p>
        </p:txBody>
      </p:sp>
      <p:sp>
        <p:nvSpPr>
          <p:cNvPr id="270" name="Google Shape;27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[6] : </a:t>
            </a:r>
            <a:r>
              <a:rPr lang="en-US" b="1"/>
              <a:t>(Bünz et al., 2017)</a:t>
            </a: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/>
              <a:t>[1]: (Muth, et.al, 2023)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[11]: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(Thaler, 2022)</a:t>
            </a:r>
            <a:endParaRPr/>
          </a:p>
        </p:txBody>
      </p:sp>
      <p:sp>
        <p:nvSpPr>
          <p:cNvPr id="286" name="Google Shape;28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From: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(Thaler, 2022): https://people.cs.georgetown.edu/jthaler/ProofsArgsAndZK.pdf</a:t>
            </a:r>
            <a:endParaRPr/>
          </a:p>
        </p:txBody>
      </p:sp>
      <p:sp>
        <p:nvSpPr>
          <p:cNvPr id="294" name="Google Shape;29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(*): Team leading</a:t>
            </a:r>
            <a:endParaRPr dirty="0"/>
          </a:p>
        </p:txBody>
      </p:sp>
      <p:sp>
        <p:nvSpPr>
          <p:cNvPr id="162" name="Google Shape;1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/>
              <a:t>[4]:(Flamini et al., 2025)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[12]:(Cohen Benaloh &amp; de Mare, 1993)</a:t>
            </a:r>
            <a:endParaRPr/>
          </a:p>
        </p:txBody>
      </p:sp>
      <p:sp>
        <p:nvSpPr>
          <p:cNvPr id="317" name="Google Shape;31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>
                <a:solidFill>
                  <a:schemeClr val="hlink"/>
                </a:solidFill>
                <a:hlinkClick r:id="rId3"/>
              </a:rPr>
              <a:t>[4]</a:t>
            </a:r>
            <a:r>
              <a:rPr lang="en-US" sz="1200" b="1"/>
              <a:t> (Flamini et al., 2025)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[13] (Ioanna Karantaidou &amp; Foteini Baldimtsi, 2021)</a:t>
            </a:r>
            <a:endParaRPr/>
          </a:p>
        </p:txBody>
      </p:sp>
      <p:sp>
        <p:nvSpPr>
          <p:cNvPr id="325" name="Google Shape;32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[14]: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(Nguyen, 2005)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>
                <a:solidFill>
                  <a:schemeClr val="hlink"/>
                </a:solidFill>
                <a:hlinkClick r:id="rId3"/>
              </a:rPr>
              <a:t>[8]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(Camenisch et al., 2008)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[15]: (Computerphile, 2018)</a:t>
            </a:r>
            <a:endParaRPr/>
          </a:p>
        </p:txBody>
      </p:sp>
      <p:sp>
        <p:nvSpPr>
          <p:cNvPr id="333" name="Google Shape;33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u="sng">
                <a:solidFill>
                  <a:schemeClr val="hlink"/>
                </a:solidFill>
                <a:hlinkClick r:id="rId3"/>
              </a:rPr>
              <a:t>[8]</a:t>
            </a:r>
            <a:r>
              <a:rPr lang="en-US" sz="1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(Camenisch et al., 2008)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u="sng">
                <a:solidFill>
                  <a:schemeClr val="hlink"/>
                </a:solidFill>
                <a:hlinkClick r:id="rId3"/>
              </a:rPr>
              <a:t>[8]</a:t>
            </a:r>
            <a:r>
              <a:rPr lang="en-US" sz="1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(Camenisch et al., 2008)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 u="sng">
                <a:solidFill>
                  <a:schemeClr val="hlink"/>
                </a:solidFill>
                <a:hlinkClick r:id="rId3"/>
              </a:rPr>
              <a:t>[4]</a:t>
            </a:r>
            <a:r>
              <a:rPr lang="en-US" b="1"/>
              <a:t> (Flamini et al., 2025)</a:t>
            </a:r>
            <a:endParaRPr/>
          </a:p>
        </p:txBody>
      </p:sp>
      <p:sp>
        <p:nvSpPr>
          <p:cNvPr id="356" name="Google Shape;3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55ed30cc8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755ed30cc8_3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hlink"/>
                </a:solidFill>
                <a:hlinkClick r:id="rId3"/>
              </a:rPr>
              <a:t>[4]</a:t>
            </a:r>
            <a:r>
              <a:rPr lang="en-US" b="1"/>
              <a:t> (Flamini et al., 2025)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3755ed30cc8_3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755ed30cc8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755ed30cc8_3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hlink"/>
                </a:solidFill>
                <a:hlinkClick r:id="rId3"/>
              </a:rPr>
              <a:t>[4]</a:t>
            </a:r>
            <a:r>
              <a:rPr lang="en-US" b="1"/>
              <a:t> (Flamini et al., 2025)</a:t>
            </a:r>
            <a:endParaRPr/>
          </a:p>
        </p:txBody>
      </p:sp>
      <p:sp>
        <p:nvSpPr>
          <p:cNvPr id="374" name="Google Shape;374;g3755ed30cc8_3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[0] </a:t>
            </a:r>
            <a:r>
              <a:rPr lang="en-US" sz="1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(Slamanig, 2025)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755ed30cc8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755ed30cc8_3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hlink"/>
                </a:solidFill>
                <a:hlinkClick r:id="rId3"/>
              </a:rPr>
              <a:t>[4]</a:t>
            </a:r>
            <a:r>
              <a:rPr lang="en-US" b="1"/>
              <a:t> (Flamini et al., 2025)</a:t>
            </a:r>
            <a:endParaRPr/>
          </a:p>
        </p:txBody>
      </p:sp>
      <p:sp>
        <p:nvSpPr>
          <p:cNvPr id="382" name="Google Shape;382;g3755ed30cc8_3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755ed30cc8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755ed30cc8_3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hlink"/>
                </a:solidFill>
                <a:hlinkClick r:id="rId3"/>
              </a:rPr>
              <a:t>[4]</a:t>
            </a:r>
            <a:r>
              <a:rPr lang="en-US" b="1"/>
              <a:t> (Flamini et al., 2025)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[16]: (Pedersen, 1992)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3755ed30cc8_3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757d518a35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757d518a35_3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[16]: (Pedersen, 1992)</a:t>
            </a:r>
            <a:endParaRPr/>
          </a:p>
        </p:txBody>
      </p:sp>
      <p:sp>
        <p:nvSpPr>
          <p:cNvPr id="397" name="Google Shape;397;g3757d518a35_3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755ed30cc8_3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755ed30cc8_3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hlink"/>
                </a:solidFill>
                <a:hlinkClick r:id="rId3"/>
              </a:rPr>
              <a:t>[4]</a:t>
            </a:r>
            <a:r>
              <a:rPr lang="en-US" b="1"/>
              <a:t> (Flamini et al., 2025)</a:t>
            </a:r>
            <a:endParaRPr/>
          </a:p>
        </p:txBody>
      </p:sp>
      <p:sp>
        <p:nvSpPr>
          <p:cNvPr id="404" name="Google Shape;404;g3755ed30cc8_3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755ed30cc8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755ed30cc8_3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[15]: (Groth, 2016)</a:t>
            </a:r>
            <a:endParaRPr/>
          </a:p>
        </p:txBody>
      </p:sp>
      <p:sp>
        <p:nvSpPr>
          <p:cNvPr id="411" name="Google Shape;411;g3755ed30cc8_3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55ed30cc8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755ed30cc8_3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3755ed30cc8_3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755ed30cc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755ed30cc8_3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[16]: (Grassi et al., 2019)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[17]: (Albrecht et al., 2016)</a:t>
            </a:r>
            <a:endParaRPr/>
          </a:p>
        </p:txBody>
      </p:sp>
      <p:sp>
        <p:nvSpPr>
          <p:cNvPr id="427" name="Google Shape;427;g3755ed30cc8_3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55ed30cc8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755ed30cc8_3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3755ed30cc8_3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757d518a35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757d518a35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3757d518a35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755ed30cc8_3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755ed30cc8_3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3755ed30cc8_3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755ed30cc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755ed30cc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/>
              <a:t> Why Non-Membership Over Membership Alone?</a:t>
            </a:r>
            <a:endParaRPr sz="17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1"/>
              <a:t>Membership proofs</a:t>
            </a:r>
            <a:r>
              <a:rPr lang="en-US" sz="1100"/>
              <a:t> confirm a UTXO exists, but don’t prevent </a:t>
            </a:r>
            <a:r>
              <a:rPr lang="en-US" sz="1100" b="1"/>
              <a:t>reuse</a:t>
            </a:r>
            <a:r>
              <a:rPr lang="en-US" sz="1100"/>
              <a:t>.</a:t>
            </a:r>
            <a:br>
              <a:rPr lang="en-US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1"/>
              <a:t>Non-membership proofs</a:t>
            </a:r>
            <a:r>
              <a:rPr lang="en-US" sz="1100"/>
              <a:t> are required to prove </a:t>
            </a:r>
            <a:r>
              <a:rPr lang="en-US" sz="1100" b="1"/>
              <a:t>absence</a:t>
            </a:r>
            <a:r>
              <a:rPr lang="en-US" sz="1100"/>
              <a:t>, e.g., ensuring a nullifier hasn’t been revealed (and thus the note hasn’t been spent).</a:t>
            </a:r>
            <a:br>
              <a:rPr lang="en-US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Combined, they deliver </a:t>
            </a:r>
            <a:r>
              <a:rPr lang="en-US" sz="1100" b="1"/>
              <a:t>correctness</a:t>
            </a:r>
            <a:r>
              <a:rPr lang="en-US" sz="1100"/>
              <a:t> (UTXO is valid) and </a:t>
            </a:r>
            <a:r>
              <a:rPr lang="en-US" sz="1100" b="1"/>
              <a:t>safety</a:t>
            </a:r>
            <a:r>
              <a:rPr lang="en-US" sz="1100"/>
              <a:t> (not double-spent).</a:t>
            </a:r>
            <a:br>
              <a:rPr lang="en-US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Systems like Aztec, ZCash, and Nomos rely on </a:t>
            </a:r>
            <a:r>
              <a:rPr lang="en-US" sz="1100" b="1"/>
              <a:t>non-membership proofs in nullifier trees</a:t>
            </a:r>
            <a:r>
              <a:rPr lang="en-US" sz="1100"/>
              <a:t> to ensure privacy and integrity.</a:t>
            </a:r>
            <a:br>
              <a:rPr lang="en-US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Structures like </a:t>
            </a:r>
            <a:r>
              <a:rPr lang="en-US" sz="1100" b="1"/>
              <a:t>Indexed Merkle Trees</a:t>
            </a:r>
            <a:r>
              <a:rPr lang="en-US" sz="1100"/>
              <a:t> and </a:t>
            </a:r>
            <a:r>
              <a:rPr lang="en-US" sz="1100" b="1"/>
              <a:t>accumulators</a:t>
            </a:r>
            <a:r>
              <a:rPr lang="en-US" sz="1100"/>
              <a:t> make non-membership proofs </a:t>
            </a:r>
            <a:r>
              <a:rPr lang="en-US" sz="1100" b="1"/>
              <a:t>efficient and succinct</a:t>
            </a:r>
            <a:r>
              <a:rPr lang="en-US" sz="1100"/>
              <a:t>, often with fixed-size proofs ideal for ZK circuits.</a:t>
            </a:r>
            <a:br>
              <a:rPr lang="en-US" sz="1100"/>
            </a:br>
            <a:endParaRPr/>
          </a:p>
        </p:txBody>
      </p:sp>
      <p:sp>
        <p:nvSpPr>
          <p:cNvPr id="458" name="Google Shape;458;g3755ed30cc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755ed30cc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755ed30cc8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/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(Haider, 2018) - [20]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(“Merkle Tree | Pangea,” n.d.) - [22]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g3755ed30cc8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755ed30cc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755ed30cc8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/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(Haider, 2018) - [20]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(“Merkle Tree | Pangea,” n.d.) - [22]</a:t>
            </a:r>
            <a:endParaRPr/>
          </a:p>
        </p:txBody>
      </p:sp>
      <p:sp>
        <p:nvSpPr>
          <p:cNvPr id="475" name="Google Shape;475;g3755ed30cc8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75811e8ca0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75811e8ca0_3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/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(Haider, 2018) - [20]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(“Merkle Tree | Pangea,” n.d.) - [22]</a:t>
            </a:r>
            <a:endParaRPr/>
          </a:p>
        </p:txBody>
      </p:sp>
      <p:sp>
        <p:nvSpPr>
          <p:cNvPr id="483" name="Google Shape;483;g375811e8ca0_3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756e5b008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756e5b008b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“Indexed Merkle Tree (Nullifier Tree) | Privacy-First ZkRollup | Aztec Documentation” (2025) - [21]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(Privacy Stewards of Ethereum, 2023) - [23]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(Nomos Team, 2025) - [24]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(“Notes (UTXOs) | Privacy-First ZkRollup | Aztec Documentation,” 2025) - [25]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(“Notes, Nullifiers, and Trees,” 2025) - [26]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g3756e5b008b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756e5b008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756e5b008b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/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(Haider, 2018) - [20]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(“Indexed Merkle Tree (Nullifier Tree) | Privacy-First ZkRollup | Aztec Documentation,” 2025) - [21]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(Privacy Stewards of Ethereum, 2023) -[23]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(Nomos Team, 2025) -[24]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sz="2000" b="1">
                <a:solidFill>
                  <a:srgbClr val="131314"/>
                </a:solidFill>
                <a:highlight>
                  <a:schemeClr val="lt1"/>
                </a:highlight>
              </a:rPr>
              <a:t>Structure [24]:</a:t>
            </a:r>
            <a:endParaRPr sz="20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chemeClr val="lt1"/>
                </a:highlight>
              </a:rPr>
              <a:t>    ◦ Fixed, very large size (e.g., (2^{256}) leaves for 256-bit nullifiers).</a:t>
            </a:r>
            <a:endParaRPr sz="20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chemeClr val="lt1"/>
                </a:highlight>
              </a:rPr>
              <a:t>    ◦ Leaf's index corresponds to the stored value.</a:t>
            </a:r>
            <a:endParaRPr sz="20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sz="2000" b="1">
                <a:solidFill>
                  <a:srgbClr val="131314"/>
                </a:solidFill>
                <a:highlight>
                  <a:schemeClr val="lt1"/>
                </a:highlight>
              </a:rPr>
              <a:t>Presence:</a:t>
            </a:r>
            <a:r>
              <a:rPr lang="en-US" sz="2000">
                <a:solidFill>
                  <a:srgbClr val="131314"/>
                </a:solidFill>
                <a:highlight>
                  <a:schemeClr val="lt1"/>
                </a:highlight>
              </a:rPr>
              <a:t> Leaf set to 1. </a:t>
            </a:r>
            <a:r>
              <a:rPr lang="en-US" sz="2000" b="1">
                <a:solidFill>
                  <a:srgbClr val="131314"/>
                </a:solidFill>
                <a:highlight>
                  <a:schemeClr val="lt1"/>
                </a:highlight>
              </a:rPr>
              <a:t>Absence:</a:t>
            </a:r>
            <a:r>
              <a:rPr lang="en-US" sz="2000">
                <a:solidFill>
                  <a:srgbClr val="131314"/>
                </a:solidFill>
                <a:highlight>
                  <a:schemeClr val="lt1"/>
                </a:highlight>
              </a:rPr>
              <a:t> Leaf initialized to default 0.</a:t>
            </a:r>
            <a:endParaRPr sz="20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chemeClr val="lt1"/>
                </a:highlight>
              </a:rPr>
              <a:t>    ◦ Only non-empty leaves and necessary internal nodes stored.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g3756e5b008b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57d518a3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57d518a35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57d518a35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757d518a35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757d518a35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78">
                <a:solidFill>
                  <a:srgbClr val="131314"/>
                </a:solidFill>
                <a:highlight>
                  <a:schemeClr val="lt1"/>
                </a:highlight>
              </a:rPr>
              <a:t>Explain why using SMT is not so good for non-membership proof</a:t>
            </a:r>
            <a:endParaRPr sz="1878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78">
                <a:solidFill>
                  <a:srgbClr val="131314"/>
                </a:solidFill>
                <a:highlight>
                  <a:schemeClr val="lt1"/>
                </a:highlight>
              </a:rPr>
              <a:t>◦ 508 hashes per nullifier insertion in Aztec Connect (254 for non-membership check + 254 for insertion) [21, 23].</a:t>
            </a:r>
            <a:endParaRPr sz="1878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78">
                <a:solidFill>
                  <a:srgbClr val="131314"/>
                </a:solidFill>
                <a:highlight>
                  <a:schemeClr val="lt1"/>
                </a:highlight>
              </a:rPr>
              <a:t>   ◦ Insertions are random, leading to linear scaling of hashes with number of nullifiers inserted [21].</a:t>
            </a:r>
            <a:endParaRPr sz="1878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78">
                <a:solidFill>
                  <a:srgbClr val="131314"/>
                </a:solidFill>
                <a:highlight>
                  <a:schemeClr val="lt1"/>
                </a:highlight>
              </a:rPr>
              <a:t>    ◦ Not ideal for small datasets [24].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3757d518a35_1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756e5b008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756e5b008b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(“Indexed Merkle Tree (Nullifier Tree) | Privacy-First ZkRollup | Aztec Documentation,” 2025) - [21]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(Nomos Team, 2025) - [24]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g3756e5b008b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757d518a35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757d518a35_3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3757d518a35_3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756e5b00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756e5b008b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3756e5b008b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56e5b008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756e5b008b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3756e5b008b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756e5b008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756e5b008b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3756e5b008b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756e5b008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756e5b008b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3756e5b008b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756e5b008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756e5b008b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(“Indexed Merkle Tree (Nullifier Tree) | Privacy-First ZkRollup | Aztec Documentation,” 2025) - [21]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(Nomos Team, 2025) - [24]</a:t>
            </a:r>
            <a:endParaRPr/>
          </a:p>
        </p:txBody>
      </p:sp>
      <p:sp>
        <p:nvSpPr>
          <p:cNvPr id="573" name="Google Shape;573;g3756e5b008b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757d518a35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757d518a35_1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3757d518a35_1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75811e8ca0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75811e8ca0_3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375811e8ca0_3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757d518a3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757d518a35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3757d518a35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756e5b008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756e5b008b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(“Indexed Merkle Tree (Nullifier Tree) | Privacy-First ZkRollup | Aztec Documentation,” 2025) - [21]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(Privacy Stewards of Ethereum, 2023) - [23]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(Nomos Team, 2025) - [24]</a:t>
            </a:r>
            <a:endParaRPr/>
          </a:p>
        </p:txBody>
      </p:sp>
      <p:sp>
        <p:nvSpPr>
          <p:cNvPr id="606" name="Google Shape;606;g3756e5b008b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757d518a3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757d518a35_3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3757d518a35_3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[8]: (Camenisch et al., 2008)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[0]: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(Slamanig, 2025)</a:t>
            </a:r>
            <a:endParaRPr/>
          </a:p>
        </p:txBody>
      </p:sp>
      <p:sp>
        <p:nvSpPr>
          <p:cNvPr id="193" name="Google Shape;1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757d518a3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757d518a35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31314"/>
                </a:solidFill>
                <a:highlight>
                  <a:schemeClr val="lt1"/>
                </a:highlight>
              </a:rPr>
              <a:t>◦ Example for 4 values (Aztec's figures):</a:t>
            </a:r>
            <a:endParaRPr sz="16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31314"/>
                </a:solidFill>
                <a:highlight>
                  <a:schemeClr val="lt1"/>
                </a:highlight>
              </a:rPr>
              <a:t>        ▪ </a:t>
            </a:r>
            <a:r>
              <a:rPr lang="en-US" sz="1600" b="1">
                <a:solidFill>
                  <a:srgbClr val="131314"/>
                </a:solidFill>
                <a:highlight>
                  <a:schemeClr val="lt1"/>
                </a:highlight>
              </a:rPr>
              <a:t>SMT:</a:t>
            </a:r>
            <a:r>
              <a:rPr lang="en-US" sz="1600">
                <a:solidFill>
                  <a:srgbClr val="131314"/>
                </a:solidFill>
                <a:highlight>
                  <a:schemeClr val="lt1"/>
                </a:highlight>
              </a:rPr>
              <a:t> 2032 hashes (4 * 508).</a:t>
            </a:r>
            <a:endParaRPr sz="16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31314"/>
                </a:solidFill>
                <a:highlight>
                  <a:schemeClr val="lt1"/>
                </a:highlight>
              </a:rPr>
              <a:t>        ▪ </a:t>
            </a:r>
            <a:r>
              <a:rPr lang="en-US" sz="1600" b="1">
                <a:solidFill>
                  <a:srgbClr val="131314"/>
                </a:solidFill>
                <a:highlight>
                  <a:schemeClr val="lt1"/>
                </a:highlight>
              </a:rPr>
              <a:t>IMT (depth 32):</a:t>
            </a:r>
            <a:r>
              <a:rPr lang="en-US" sz="1600">
                <a:solidFill>
                  <a:srgbClr val="131314"/>
                </a:solidFill>
                <a:highlight>
                  <a:schemeClr val="lt1"/>
                </a:highlight>
              </a:rPr>
              <a:t> ~327 hashes (1 non-membership check, 1 pointer update per value, plus subtree construction/insertion cost).</a:t>
            </a:r>
            <a:endParaRPr sz="16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31314"/>
                </a:solidFill>
                <a:highlight>
                  <a:schemeClr val="lt1"/>
                </a:highlight>
              </a:rPr>
              <a:t>    ◦ Significant efficiency increase, especially beneficial for rollup circuits.</a:t>
            </a:r>
            <a:endParaRPr sz="16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3757d518a35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756e5b008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756e5b008b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(“Indexed Merkle Tree (Nullifier Tree) | Privacy-First ZkRollup | Aztec Documentation,” 2025) - [21]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(Privacy Stewards of Ethereum, 2023) - [23]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(Nomos Team, 2025) - [24]</a:t>
            </a:r>
            <a:endParaRPr/>
          </a:p>
        </p:txBody>
      </p:sp>
      <p:sp>
        <p:nvSpPr>
          <p:cNvPr id="630" name="Google Shape;630;g3756e5b008b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57d518a3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57d518a35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3757d518a35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75811e8ca0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75811e8ca0_3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375811e8ca0_3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757d518a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757d518a3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3757d518a3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57d518a35_3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757d518a35_3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3757d518a35_3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57d518a35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57d518a35_3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3757d518a35_3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757d518a35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757d518a35_3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3757d518a35_3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756e5b008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756e5b008b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3756e5b008b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57d518a35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57d518a35_3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3757d518a35_3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57d518a35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757d518a35_3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757d518a35_3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757d518a35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757d518a35_3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3757d518a35_3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756e5b008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756e5b008b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g3756e5b008b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78977c6a18_3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378977c6a18_3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78977c6a18_3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g378977c6a18_3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78977c6a18_3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378977c6a18_3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78977c6a18_3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378977c6a18_3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75811e8ca0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75811e8ca0_3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375811e8ca0_3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78977c6a18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78977c6a18_7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g378977c6a18_7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[1]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200" b="1"/>
              <a:t>Muth, et.al, 2023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 [8] </a:t>
            </a:r>
            <a:r>
              <a:rPr lang="en-US"/>
              <a:t>: (Camenisch et al., 2008)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78977c6a18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78977c6a18_7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g378977c6a18_7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78977c6a18_3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378977c6a18_3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78977c6a18_3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SHA-256 work overbit using XOR, AND gate -&gt; these gate convert to arithmetic gate for generating ZkP is majorly in multiplication -&gt; costly in circuit</a:t>
            </a:r>
            <a:endParaRPr/>
          </a:p>
        </p:txBody>
      </p:sp>
      <p:sp>
        <p:nvSpPr>
          <p:cNvPr id="786" name="Google Shape;786;g378977c6a18_3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78977c6a18_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78977c6a18_8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[18]: (Bertoni et al., 2008)</a:t>
            </a:r>
            <a:endParaRPr/>
          </a:p>
        </p:txBody>
      </p:sp>
      <p:sp>
        <p:nvSpPr>
          <p:cNvPr id="794" name="Google Shape;794;g378977c6a18_8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75811e8ca0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75811e8ca0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[18]: (Bertoni et al., 2008)</a:t>
            </a:r>
            <a:endParaRPr/>
          </a:p>
        </p:txBody>
      </p:sp>
      <p:sp>
        <p:nvSpPr>
          <p:cNvPr id="802" name="Google Shape;802;g375811e8ca0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78977c6a18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78977c6a18_8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[18]: (Bertoni et al., 2008)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[19]: (Lefevre, 2023)</a:t>
            </a:r>
            <a:endParaRPr/>
          </a:p>
        </p:txBody>
      </p:sp>
      <p:sp>
        <p:nvSpPr>
          <p:cNvPr id="810" name="Google Shape;810;g378977c6a18_8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78977c6a18_8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78977c6a18_8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/>
              <a:t>Permuting = Structural Scrambling for prevent information loss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/>
              <a:t>Permulation with string mapping from 1 string to another -&gt; usign Function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/>
              <a:t>&lt;*&gt; Some hashing algorithm as AES actually does bytes-swaping - but not with MiMC</a:t>
            </a:r>
            <a:endParaRPr sz="2000"/>
          </a:p>
        </p:txBody>
      </p:sp>
      <p:sp>
        <p:nvSpPr>
          <p:cNvPr id="818" name="Google Shape;818;g378977c6a18_8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78977c6a18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78977c6a18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[18]: (Bertoni et al., 2008)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[19]: (Lefevre, 2023)</a:t>
            </a:r>
            <a:endParaRPr/>
          </a:p>
        </p:txBody>
      </p:sp>
      <p:sp>
        <p:nvSpPr>
          <p:cNvPr id="826" name="Google Shape;826;g378977c6a18_8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8977c6a18_8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8977c6a18_8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[19]</a:t>
            </a:r>
            <a:endParaRPr/>
          </a:p>
        </p:txBody>
      </p:sp>
      <p:sp>
        <p:nvSpPr>
          <p:cNvPr id="834" name="Google Shape;834;g378977c6a18_8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78977c6a18_3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g378977c6a18_3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[10]: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(Stinson, 1995/2019)</a:t>
            </a:r>
            <a:endParaRPr/>
          </a:p>
        </p:txBody>
      </p:sp>
      <p:sp>
        <p:nvSpPr>
          <p:cNvPr id="216" name="Google Shape;21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78977c6a18_3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378977c6a18_3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78977c6a18_8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78977c6a18_8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Image from </a:t>
            </a:r>
            <a:r>
              <a:rPr lang="en-US" sz="2000">
                <a:solidFill>
                  <a:srgbClr val="2C3E50"/>
                </a:solidFill>
              </a:rPr>
              <a:t>[17]</a:t>
            </a:r>
            <a:endParaRPr sz="2000">
              <a:solidFill>
                <a:srgbClr val="2C3E5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856" name="Google Shape;856;g378977c6a18_8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78977c6a18_3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378977c6a18_3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78977c6a18_3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378977c6a18_3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78977c6a18_3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378977c6a18_3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78977c6a18_8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78977c6a18_8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g378977c6a18_8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/>
              <a:t>[1]: Muth, et.al, 2023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4" name="Google Shape;91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[3]: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(Agrawal, 2022)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 explaination: </a:t>
            </a:r>
            <a:r>
              <a:rPr lang="en-US" b="0" i="0" u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A P2P (Peer-to-Peer) protocol enables nodes to communicate within the network and exchange information about transactions and new blocks [3].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3"/>
          </p:nvPr>
        </p:nvSpPr>
        <p:spPr>
          <a:xfrm>
            <a:off x="6193367" y="1535113"/>
            <a:ext cx="5389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3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3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3832950" y="-1623150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7285050" y="1828788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62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1.07209v1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print.iacr.org/2022/492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cen.gov/sites/default/files/2019-05/FinCEN%20CVC%20Guidance%20FINAL.pdf" TargetMode="Externa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print.iacr.org/2025/549" TargetMode="External"/><Relationship Id="rId4" Type="http://schemas.openxmlformats.org/officeDocument/2006/relationships/hyperlink" Target="https://medium.com/toruslabs/a-beginners-guide-the-basic-web3-architecture-and-tech-stack-81f2061d263c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s.org/files/RevocationTransparency.pdf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print.iacr.org/2008/539" TargetMode="External"/><Relationship Id="rId4" Type="http://schemas.openxmlformats.org/officeDocument/2006/relationships/hyperlink" Target="https://forum.vac.dev/t/sparse-merkle-tree-vs-indexed-merkle-tree/438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cs.georgetown.edu/jthaler/ProofsArgsAndZK.pdf" TargetMode="Externa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vestopedia.com/terms/s/smart-contracts.asp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23/275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print.iacr.org/2005/12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6/492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ztec.network/aztec/concepts/advanced/storage/indexed_merkle_tree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gea.cloud/docs/audit/merkle-trees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_0ZhUKtWSs" TargetMode="Externa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nomos.tech/designing-nullifier-sets-for-nomos-zones-sparse-vs-indexed-merkle-trees/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ztec.network/aztec/concepts/storage/notes" TargetMode="Externa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tocol.penumbra.zone/main/concepts/notes_nullifiers_tree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-3372-Anonymous-Credential-Experiment/Vi-Anonymous-Credenti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hapter/10.1007/3-540-46766-1_9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6/260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9/45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print.iacr.org/2016/492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cr.org/archive/eurocrypt2008/49650180/49650180.pdf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cr.org/archive/eurocrypt2008/49650180/49650180.pdf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print.iacr.org/2023/217.pdf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cr.org/archive/eurocrypt2008/49650180/49650180.pdf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print.iacr.org/2023/217.pdf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cr.org/archive/eurocrypt2008/49650180/49650180.pdf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print.iacr.org/2023/217.pdf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63">
          <a:extLst>
            <a:ext uri="{FF2B5EF4-FFF2-40B4-BE49-F238E27FC236}">
              <a16:creationId xmlns:a16="http://schemas.microsoft.com/office/drawing/2014/main" id="{17A49540-7D99-F0B0-7E80-963474B28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>
            <a:extLst>
              <a:ext uri="{FF2B5EF4-FFF2-40B4-BE49-F238E27FC236}">
                <a16:creationId xmlns:a16="http://schemas.microsoft.com/office/drawing/2014/main" id="{359704C6-2878-2633-A363-E6E722027B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62000" y="1815153"/>
            <a:ext cx="10668001" cy="21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2727"/>
              <a:buFont typeface="Play"/>
              <a:buNone/>
            </a:pPr>
            <a:r>
              <a:rPr lang="en-US" b="1" dirty="0"/>
              <a:t>Vi-</a:t>
            </a:r>
            <a:r>
              <a:rPr lang="en-US" b="1" dirty="0" err="1"/>
              <a:t>AnonCred</a:t>
            </a:r>
            <a:br>
              <a:rPr lang="en-US" b="1" dirty="0"/>
            </a:br>
            <a:r>
              <a:rPr lang="en-US" sz="2200" b="1" dirty="0">
                <a:latin typeface="Libre Franklin"/>
                <a:ea typeface="Libre Franklin"/>
                <a:cs typeface="Libre Franklin"/>
                <a:sym typeface="Libre Franklin"/>
              </a:rPr>
              <a:t>The System for Issuing, Verifying, and  Revoking the Anonymous Credential based on Smart Contract</a:t>
            </a:r>
            <a:endParaRPr sz="2200" b="1" dirty="0"/>
          </a:p>
        </p:txBody>
      </p:sp>
      <p:sp>
        <p:nvSpPr>
          <p:cNvPr id="165" name="Google Shape;165;p25">
            <a:extLst>
              <a:ext uri="{FF2B5EF4-FFF2-40B4-BE49-F238E27FC236}">
                <a16:creationId xmlns:a16="http://schemas.microsoft.com/office/drawing/2014/main" id="{D758D4F9-5660-E296-5A66-48EE149C1C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1999" y="4239353"/>
            <a:ext cx="10852246" cy="2023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Dat Tran </a:t>
            </a:r>
            <a:r>
              <a:rPr lang="en-US" b="1" baseline="30000">
                <a:latin typeface="Libre Franklin"/>
                <a:ea typeface="Libre Franklin"/>
                <a:cs typeface="Libre Franklin"/>
                <a:sym typeface="Libre Franklin"/>
              </a:rPr>
              <a:t>(*)</a:t>
            </a: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, Cuong Nguyen, Dung Nguyen,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Khiem Nguyen, An Nguyen</a:t>
            </a:r>
            <a:endParaRPr/>
          </a:p>
        </p:txBody>
      </p:sp>
      <p:sp>
        <p:nvSpPr>
          <p:cNvPr id="166" name="Google Shape;166;p25">
            <a:extLst>
              <a:ext uri="{FF2B5EF4-FFF2-40B4-BE49-F238E27FC236}">
                <a16:creationId xmlns:a16="http://schemas.microsoft.com/office/drawing/2014/main" id="{C000F400-31A8-4462-FAAA-8046DB5B8BB7}"/>
              </a:ext>
            </a:extLst>
          </p:cNvPr>
          <p:cNvSpPr txBox="1"/>
          <p:nvPr/>
        </p:nvSpPr>
        <p:spPr>
          <a:xfrm>
            <a:off x="761999" y="594700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CS-3372 Final Project Report</a:t>
            </a:r>
            <a:endParaRPr/>
          </a:p>
        </p:txBody>
      </p:sp>
      <p:sp>
        <p:nvSpPr>
          <p:cNvPr id="167" name="Google Shape;167;p25">
            <a:extLst>
              <a:ext uri="{FF2B5EF4-FFF2-40B4-BE49-F238E27FC236}">
                <a16:creationId xmlns:a16="http://schemas.microsoft.com/office/drawing/2014/main" id="{D54FDBC4-C9D2-A6A2-E919-E0203DFD8BF0}"/>
              </a:ext>
            </a:extLst>
          </p:cNvPr>
          <p:cNvSpPr txBox="1"/>
          <p:nvPr/>
        </p:nvSpPr>
        <p:spPr>
          <a:xfrm>
            <a:off x="761999" y="594699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Group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3704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 descr="A white paper with black text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43278" y="643466"/>
            <a:ext cx="8505444" cy="55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10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Hybrid Options (Off-Chain &amp; On-Chain)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[9]</a:t>
            </a:r>
            <a:endParaRPr/>
          </a:p>
        </p:txBody>
      </p:sp>
      <p:sp>
        <p:nvSpPr>
          <p:cNvPr id="926" name="Google Shape;926;p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685800" lvl="1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I</a:t>
            </a:r>
            <a:r>
              <a:rPr lang="en-US" sz="1800"/>
              <a:t> create &amp; issue the credential to </a:t>
            </a:r>
            <a:r>
              <a:rPr lang="en-US" sz="1800">
                <a:solidFill>
                  <a:srgbClr val="43D658"/>
                </a:solidFill>
              </a:rPr>
              <a:t>H</a:t>
            </a:r>
            <a:r>
              <a:rPr lang="en-US" sz="1800"/>
              <a:t> off-chain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I</a:t>
            </a:r>
            <a:r>
              <a:rPr lang="en-US" sz="1800"/>
              <a:t> published a certain number of claims that </a:t>
            </a:r>
            <a:r>
              <a:rPr lang="en-US" sz="1800">
                <a:solidFill>
                  <a:srgbClr val="FFC000"/>
                </a:solidFill>
              </a:rPr>
              <a:t>V (or D) </a:t>
            </a:r>
            <a:r>
              <a:rPr lang="en-US" sz="1800"/>
              <a:t>can ask</a:t>
            </a:r>
            <a:r>
              <a:rPr lang="en-US" sz="1800">
                <a:solidFill>
                  <a:srgbClr val="FFC000"/>
                </a:solidFill>
              </a:rPr>
              <a:t> </a:t>
            </a:r>
            <a:r>
              <a:rPr lang="en-US" sz="1800">
                <a:solidFill>
                  <a:srgbClr val="43D658"/>
                </a:solidFill>
              </a:rPr>
              <a:t>H 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1800"/>
              <a:buChar char="•"/>
            </a:pPr>
            <a:r>
              <a:rPr lang="en-US" sz="1800">
                <a:solidFill>
                  <a:srgbClr val="FFC000"/>
                </a:solidFill>
              </a:rPr>
              <a:t>V (or D) </a:t>
            </a:r>
            <a:r>
              <a:rPr lang="en-US" sz="1800"/>
              <a:t>can create a smart contract to check </a:t>
            </a:r>
            <a:r>
              <a:rPr lang="en-US" sz="1800">
                <a:solidFill>
                  <a:srgbClr val="43D658"/>
                </a:solidFill>
              </a:rPr>
              <a:t>H’s</a:t>
            </a:r>
            <a:r>
              <a:rPr lang="en-US" sz="1800"/>
              <a:t> proof validity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Smart contract runs and deploys a block on the chain as a transaction</a:t>
            </a:r>
            <a:endParaRPr sz="1800"/>
          </a:p>
        </p:txBody>
      </p:sp>
      <p:sp>
        <p:nvSpPr>
          <p:cNvPr id="927" name="Google Shape;927;p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  <p:sp>
        <p:nvSpPr>
          <p:cNvPr id="928" name="Google Shape;928;p123"/>
          <p:cNvSpPr txBox="1"/>
          <p:nvPr/>
        </p:nvSpPr>
        <p:spPr>
          <a:xfrm>
            <a:off x="838200" y="1438895"/>
            <a:ext cx="668020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3D6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9" name="Google Shape;929;p123" descr="A diagram of a system&#10;&#10;AI-generated content may be incorrect.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l="4637" t="6414" r="8116"/>
          <a:stretch/>
        </p:blipFill>
        <p:spPr>
          <a:xfrm>
            <a:off x="6172200" y="2272297"/>
            <a:ext cx="5181600" cy="3457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New pipeline with Accumulator</a:t>
            </a:r>
            <a:endParaRPr/>
          </a:p>
        </p:txBody>
      </p:sp>
      <p:sp>
        <p:nvSpPr>
          <p:cNvPr id="935" name="Google Shape;935;p124"/>
          <p:cNvSpPr txBox="1"/>
          <p:nvPr/>
        </p:nvSpPr>
        <p:spPr>
          <a:xfrm>
            <a:off x="8406577" y="1690700"/>
            <a:ext cx="3422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685800" marR="0" lvl="1" indent="-217169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Char char="•"/>
            </a:pP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Accumulator: </a:t>
            </a:r>
            <a:endParaRPr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914400" marR="0" lvl="0" indent="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this is our extra-module/system in additional to the old one(Muth)</a:t>
            </a:r>
            <a:r>
              <a:rPr lang="en-US" sz="240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	with add</a:t>
            </a: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itional of Acc for revocation check of credential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36" name="Google Shape;936;p1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  <p:pic>
        <p:nvPicPr>
          <p:cNvPr id="937" name="Google Shape;93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5" y="1456075"/>
            <a:ext cx="8689724" cy="40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Mathematic foundation</a:t>
            </a:r>
            <a:endParaRPr/>
          </a:p>
        </p:txBody>
      </p:sp>
      <p:sp>
        <p:nvSpPr>
          <p:cNvPr id="943" name="Google Shape;943;p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  <p:pic>
        <p:nvPicPr>
          <p:cNvPr id="944" name="Google Shape;94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900" y="1913275"/>
            <a:ext cx="10515600" cy="332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26"/>
          <p:cNvSpPr txBox="1">
            <a:spLocks noGrp="1"/>
          </p:cNvSpPr>
          <p:nvPr>
            <p:ph type="title"/>
          </p:nvPr>
        </p:nvSpPr>
        <p:spPr>
          <a:xfrm>
            <a:off x="838200" y="181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Design Idea 1: Using Accumulator</a:t>
            </a:r>
            <a:endParaRPr/>
          </a:p>
        </p:txBody>
      </p:sp>
      <p:sp>
        <p:nvSpPr>
          <p:cNvPr id="951" name="Google Shape;951;p126" descr="Generic group."/>
          <p:cNvSpPr/>
          <p:nvPr/>
        </p:nvSpPr>
        <p:spPr>
          <a:xfrm>
            <a:off x="1786236" y="2051228"/>
            <a:ext cx="1627960" cy="761344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Issuer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sk_I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952" name="Google Shape;952;p126" descr="Generic group."/>
          <p:cNvSpPr/>
          <p:nvPr/>
        </p:nvSpPr>
        <p:spPr>
          <a:xfrm>
            <a:off x="3909211" y="3429000"/>
            <a:ext cx="1440976" cy="665849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Holder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(Cred, Wit , x)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26" descr="Generic group."/>
          <p:cNvSpPr/>
          <p:nvPr/>
        </p:nvSpPr>
        <p:spPr>
          <a:xfrm>
            <a:off x="3909211" y="4715001"/>
            <a:ext cx="1710642" cy="662453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Verifier (the D-Apps)</a:t>
            </a:r>
            <a:endParaRPr/>
          </a:p>
        </p:txBody>
      </p:sp>
      <p:sp>
        <p:nvSpPr>
          <p:cNvPr id="954" name="Google Shape;954;p126" descr="Security group."/>
          <p:cNvSpPr/>
          <p:nvPr/>
        </p:nvSpPr>
        <p:spPr>
          <a:xfrm>
            <a:off x="584199" y="1317072"/>
            <a:ext cx="6804075" cy="4207428"/>
          </a:xfrm>
          <a:prstGeom prst="rect">
            <a:avLst/>
          </a:prstGeom>
          <a:noFill/>
          <a:ln w="15875" cap="flat" cmpd="sng">
            <a:solidFill>
              <a:srgbClr val="0F48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Off-Chain Region</a:t>
            </a:r>
            <a:endParaRPr/>
          </a:p>
        </p:txBody>
      </p:sp>
      <p:pic>
        <p:nvPicPr>
          <p:cNvPr id="955" name="Google Shape;955;p126" descr="Database resource icon for the General Icons category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92" y="2229435"/>
            <a:ext cx="457200" cy="404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6" name="Google Shape;956;p126" descr="Elbow horizontal arrow pointing right (1)."/>
          <p:cNvCxnSpPr>
            <a:stCxn id="951" idx="3"/>
            <a:endCxn id="952" idx="0"/>
          </p:cNvCxnSpPr>
          <p:nvPr/>
        </p:nvCxnSpPr>
        <p:spPr>
          <a:xfrm>
            <a:off x="3414196" y="2431900"/>
            <a:ext cx="1215600" cy="9972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7" name="Google Shape;957;p126"/>
          <p:cNvSpPr txBox="1"/>
          <p:nvPr/>
        </p:nvSpPr>
        <p:spPr>
          <a:xfrm>
            <a:off x="475117" y="2686199"/>
            <a:ext cx="10731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</p:txBody>
      </p:sp>
      <p:cxnSp>
        <p:nvCxnSpPr>
          <p:cNvPr id="958" name="Google Shape;958;p126" descr="Double pointing horizontal arrow."/>
          <p:cNvCxnSpPr>
            <a:endCxn id="951" idx="1"/>
          </p:cNvCxnSpPr>
          <p:nvPr/>
        </p:nvCxnSpPr>
        <p:spPr>
          <a:xfrm>
            <a:off x="1254336" y="2431900"/>
            <a:ext cx="53190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959" name="Google Shape;959;p126"/>
          <p:cNvSpPr txBox="1"/>
          <p:nvPr/>
        </p:nvSpPr>
        <p:spPr>
          <a:xfrm>
            <a:off x="584199" y="5623217"/>
            <a:ext cx="218474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Red: Secret values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Green: Agents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Black: Public values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 = (Sig, Mes)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 = Sign(sk_I, Mes)</a:t>
            </a:r>
            <a:endParaRPr/>
          </a:p>
        </p:txBody>
      </p:sp>
      <p:sp>
        <p:nvSpPr>
          <p:cNvPr id="960" name="Google Shape;960;p126" descr="Generic group."/>
          <p:cNvSpPr/>
          <p:nvPr/>
        </p:nvSpPr>
        <p:spPr>
          <a:xfrm>
            <a:off x="1786236" y="3052054"/>
            <a:ext cx="1627960" cy="665849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Accumulator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(α-t)</a:t>
            </a:r>
            <a:endParaRPr/>
          </a:p>
        </p:txBody>
      </p:sp>
      <p:sp>
        <p:nvSpPr>
          <p:cNvPr id="961" name="Google Shape;961;p126" descr="Generic group."/>
          <p:cNvSpPr/>
          <p:nvPr/>
        </p:nvSpPr>
        <p:spPr>
          <a:xfrm>
            <a:off x="1789889" y="3978477"/>
            <a:ext cx="1627960" cy="665849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Deltas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(Revoked-List x’)</a:t>
            </a:r>
            <a:endParaRPr/>
          </a:p>
        </p:txBody>
      </p:sp>
      <p:cxnSp>
        <p:nvCxnSpPr>
          <p:cNvPr id="962" name="Google Shape;962;p126" descr="Elbow horizontal arrow pointing right (1)."/>
          <p:cNvCxnSpPr>
            <a:stCxn id="951" idx="1"/>
            <a:endCxn id="960" idx="1"/>
          </p:cNvCxnSpPr>
          <p:nvPr/>
        </p:nvCxnSpPr>
        <p:spPr>
          <a:xfrm>
            <a:off x="1786236" y="2431900"/>
            <a:ext cx="600" cy="953100"/>
          </a:xfrm>
          <a:prstGeom prst="bentConnector3">
            <a:avLst>
              <a:gd name="adj1" fmla="val -35983333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63" name="Google Shape;963;p126" descr="Elbow horizontal arrow pointing right (1)."/>
          <p:cNvCxnSpPr>
            <a:stCxn id="951" idx="1"/>
            <a:endCxn id="961" idx="1"/>
          </p:cNvCxnSpPr>
          <p:nvPr/>
        </p:nvCxnSpPr>
        <p:spPr>
          <a:xfrm>
            <a:off x="1786236" y="2431900"/>
            <a:ext cx="3600" cy="1879500"/>
          </a:xfrm>
          <a:prstGeom prst="bentConnector3">
            <a:avLst>
              <a:gd name="adj1" fmla="val -8611667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964" name="Google Shape;964;p126" descr="Rust (programming language)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5536" y="2110682"/>
            <a:ext cx="237507" cy="23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26" descr="Rust (programming language)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5536" y="4029083"/>
            <a:ext cx="238297" cy="23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26" descr="Rust (programming language)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5536" y="3101437"/>
            <a:ext cx="238297" cy="23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26" descr="Rust (programming language)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228" y="3515408"/>
            <a:ext cx="238297" cy="238297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26" descr="Security group."/>
          <p:cNvSpPr/>
          <p:nvPr/>
        </p:nvSpPr>
        <p:spPr>
          <a:xfrm>
            <a:off x="7680471" y="1629989"/>
            <a:ext cx="3723692" cy="3894511"/>
          </a:xfrm>
          <a:prstGeom prst="rect">
            <a:avLst/>
          </a:prstGeom>
          <a:noFill/>
          <a:ln w="15875" cap="flat" cmpd="sng">
            <a:solidFill>
              <a:srgbClr val="DD34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On-Chain Region </a:t>
            </a:r>
            <a:endParaRPr/>
          </a:p>
        </p:txBody>
      </p:sp>
      <p:pic>
        <p:nvPicPr>
          <p:cNvPr id="969" name="Google Shape;969;p126" descr="Create a solidity smart contract with Hardh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6289" y="2569530"/>
            <a:ext cx="264643" cy="2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26" descr="A diagram of a blockchain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7916" y="2311360"/>
            <a:ext cx="3408801" cy="2403642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26"/>
          <p:cNvSpPr txBox="1"/>
          <p:nvPr/>
        </p:nvSpPr>
        <p:spPr>
          <a:xfrm>
            <a:off x="4107486" y="5687209"/>
            <a:ext cx="713923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All blocks include a ledger – this ledger is the Merkle root (not the Merkel in the H’s ZKP-Tree)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assume both H &amp; V take the data from the latest block in the EVM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generation requires these values: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Statement to proof,  Witness, (ZKP-logic || circuit)</a:t>
            </a:r>
            <a:endParaRPr sz="1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S.C: Smart-Contract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C&amp;D: Compile &amp; Deploy the byte-code from the source-smart-contract Etherium network</a:t>
            </a:r>
            <a:endParaRPr/>
          </a:p>
        </p:txBody>
      </p:sp>
      <p:cxnSp>
        <p:nvCxnSpPr>
          <p:cNvPr id="972" name="Google Shape;972;p126" descr="Elbow horizontal arrow pointing right (1)."/>
          <p:cNvCxnSpPr>
            <a:stCxn id="951" idx="3"/>
            <a:endCxn id="973" idx="1"/>
          </p:cNvCxnSpPr>
          <p:nvPr/>
        </p:nvCxnSpPr>
        <p:spPr>
          <a:xfrm rot="10800000" flipH="1">
            <a:off x="3414196" y="1760500"/>
            <a:ext cx="1706100" cy="671400"/>
          </a:xfrm>
          <a:prstGeom prst="bentConnector3">
            <a:avLst>
              <a:gd name="adj1" fmla="val 70675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73" name="Google Shape;973;p126" descr="Generic group."/>
          <p:cNvSpPr/>
          <p:nvPr/>
        </p:nvSpPr>
        <p:spPr>
          <a:xfrm>
            <a:off x="5120376" y="1429216"/>
            <a:ext cx="1898407" cy="662454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Merkel’s Tree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(Issuer’s Public Data &amp; Cred-Def &amp; Cred-Schema)</a:t>
            </a:r>
            <a:endParaRPr/>
          </a:p>
        </p:txBody>
      </p:sp>
      <p:cxnSp>
        <p:nvCxnSpPr>
          <p:cNvPr id="974" name="Google Shape;974;p126" descr="Elbow horizontal arrow pointing right (1)."/>
          <p:cNvCxnSpPr>
            <a:stCxn id="975" idx="3"/>
          </p:cNvCxnSpPr>
          <p:nvPr/>
        </p:nvCxnSpPr>
        <p:spPr>
          <a:xfrm rot="10800000" flipH="1">
            <a:off x="6801868" y="2757994"/>
            <a:ext cx="1635300" cy="116100"/>
          </a:xfrm>
          <a:prstGeom prst="bentConnector3">
            <a:avLst>
              <a:gd name="adj1" fmla="val 50001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76" name="Google Shape;976;p126" descr="Right pointing horizontal arrow."/>
          <p:cNvCxnSpPr/>
          <p:nvPr/>
        </p:nvCxnSpPr>
        <p:spPr>
          <a:xfrm>
            <a:off x="8619286" y="2064305"/>
            <a:ext cx="164465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77" name="Google Shape;977;p126"/>
          <p:cNvSpPr txBox="1"/>
          <p:nvPr/>
        </p:nvSpPr>
        <p:spPr>
          <a:xfrm>
            <a:off x="8714699" y="2060878"/>
            <a:ext cx="16279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Time-direction</a:t>
            </a:r>
            <a:endParaRPr/>
          </a:p>
        </p:txBody>
      </p:sp>
      <p:pic>
        <p:nvPicPr>
          <p:cNvPr id="978" name="Google Shape;978;p126" descr="Solidity — Solidity 0.6.0 documentati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41831" y="2596203"/>
            <a:ext cx="325888" cy="325888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26" descr="Generic group."/>
          <p:cNvSpPr/>
          <p:nvPr/>
        </p:nvSpPr>
        <p:spPr>
          <a:xfrm>
            <a:off x="5312603" y="2542867"/>
            <a:ext cx="1489265" cy="662454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S.C sending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Merkel-root</a:t>
            </a:r>
            <a:endParaRPr sz="1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26"/>
          <p:cNvSpPr txBox="1"/>
          <p:nvPr/>
        </p:nvSpPr>
        <p:spPr>
          <a:xfrm>
            <a:off x="6379850" y="2832357"/>
            <a:ext cx="1440976" cy="2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C&amp;D(1)</a:t>
            </a:r>
            <a:endParaRPr/>
          </a:p>
        </p:txBody>
      </p:sp>
      <p:sp>
        <p:nvSpPr>
          <p:cNvPr id="980" name="Google Shape;980;p126"/>
          <p:cNvSpPr txBox="1"/>
          <p:nvPr/>
        </p:nvSpPr>
        <p:spPr>
          <a:xfrm>
            <a:off x="8132907" y="2336491"/>
            <a:ext cx="2724725" cy="2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Smart-contract bytecodes been deployed</a:t>
            </a:r>
            <a:endParaRPr/>
          </a:p>
        </p:txBody>
      </p:sp>
      <p:sp>
        <p:nvSpPr>
          <p:cNvPr id="981" name="Google Shape;981;p126"/>
          <p:cNvSpPr txBox="1"/>
          <p:nvPr/>
        </p:nvSpPr>
        <p:spPr>
          <a:xfrm>
            <a:off x="8199314" y="3384978"/>
            <a:ext cx="2724725" cy="2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(contain contract-add)</a:t>
            </a:r>
            <a:endParaRPr/>
          </a:p>
        </p:txBody>
      </p:sp>
      <p:cxnSp>
        <p:nvCxnSpPr>
          <p:cNvPr id="982" name="Google Shape;982;p126" descr="Elbow horizontal arrow pointing right (1)."/>
          <p:cNvCxnSpPr>
            <a:stCxn id="951" idx="3"/>
            <a:endCxn id="975" idx="1"/>
          </p:cNvCxnSpPr>
          <p:nvPr/>
        </p:nvCxnSpPr>
        <p:spPr>
          <a:xfrm>
            <a:off x="3414196" y="2431900"/>
            <a:ext cx="1898400" cy="442200"/>
          </a:xfrm>
          <a:prstGeom prst="bentConnector3">
            <a:avLst>
              <a:gd name="adj1" fmla="val 63904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83" name="Google Shape;983;p126" descr="Elbow horizontal arrow pointing right (1)."/>
          <p:cNvCxnSpPr>
            <a:stCxn id="960" idx="3"/>
            <a:endCxn id="952" idx="1"/>
          </p:cNvCxnSpPr>
          <p:nvPr/>
        </p:nvCxnSpPr>
        <p:spPr>
          <a:xfrm>
            <a:off x="3414196" y="3384979"/>
            <a:ext cx="495000" cy="376800"/>
          </a:xfrm>
          <a:prstGeom prst="bentConnector3">
            <a:avLst>
              <a:gd name="adj1" fmla="val 50002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84" name="Google Shape;984;p126" descr="Elbow horizontal arrow pointing right (1)."/>
          <p:cNvCxnSpPr>
            <a:stCxn id="960" idx="3"/>
            <a:endCxn id="953" idx="1"/>
          </p:cNvCxnSpPr>
          <p:nvPr/>
        </p:nvCxnSpPr>
        <p:spPr>
          <a:xfrm>
            <a:off x="3414196" y="3384979"/>
            <a:ext cx="495000" cy="1661100"/>
          </a:xfrm>
          <a:prstGeom prst="bentConnector3">
            <a:avLst>
              <a:gd name="adj1" fmla="val 50002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85" name="Google Shape;985;p126" descr="Elbow horizontal arrow pointing right (1)."/>
          <p:cNvCxnSpPr>
            <a:stCxn id="961" idx="3"/>
            <a:endCxn id="952" idx="1"/>
          </p:cNvCxnSpPr>
          <p:nvPr/>
        </p:nvCxnSpPr>
        <p:spPr>
          <a:xfrm rot="10800000" flipH="1">
            <a:off x="3417849" y="3761802"/>
            <a:ext cx="491400" cy="549600"/>
          </a:xfrm>
          <a:prstGeom prst="bentConnector3">
            <a:avLst>
              <a:gd name="adj1" fmla="val 49996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86" name="Google Shape;986;p126" descr="Elbow horizontal arrow pointing right (1)."/>
          <p:cNvCxnSpPr>
            <a:stCxn id="961" idx="3"/>
            <a:endCxn id="953" idx="1"/>
          </p:cNvCxnSpPr>
          <p:nvPr/>
        </p:nvCxnSpPr>
        <p:spPr>
          <a:xfrm>
            <a:off x="3417849" y="4311402"/>
            <a:ext cx="491400" cy="734700"/>
          </a:xfrm>
          <a:prstGeom prst="bentConnector3">
            <a:avLst>
              <a:gd name="adj1" fmla="val 49996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87" name="Google Shape;987;p126"/>
          <p:cNvSpPr txBox="1"/>
          <p:nvPr/>
        </p:nvSpPr>
        <p:spPr>
          <a:xfrm>
            <a:off x="3646975" y="4167241"/>
            <a:ext cx="49136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26" descr="Generic group."/>
          <p:cNvSpPr/>
          <p:nvPr/>
        </p:nvSpPr>
        <p:spPr>
          <a:xfrm>
            <a:off x="6323562" y="3285819"/>
            <a:ext cx="986405" cy="952209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ZKP proof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(proof.json/ proof.bin) &amp;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(public.json)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9" name="Google Shape;989;p126" descr="Solidity — Solidity 0.6.0 documentati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39497" y="5007301"/>
            <a:ext cx="325888" cy="325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0" name="Google Shape;990;p126" descr="Right pointing horizontal arrow."/>
          <p:cNvCxnSpPr>
            <a:stCxn id="952" idx="3"/>
            <a:endCxn id="988" idx="1"/>
          </p:cNvCxnSpPr>
          <p:nvPr/>
        </p:nvCxnSpPr>
        <p:spPr>
          <a:xfrm>
            <a:off x="5350187" y="3761925"/>
            <a:ext cx="97350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91" name="Google Shape;991;p126"/>
          <p:cNvSpPr txBox="1"/>
          <p:nvPr/>
        </p:nvSpPr>
        <p:spPr>
          <a:xfrm>
            <a:off x="5337157" y="3290991"/>
            <a:ext cx="98640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ark_groth16/ other-logic (rust)/ circom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26"/>
          <p:cNvSpPr txBox="1"/>
          <p:nvPr/>
        </p:nvSpPr>
        <p:spPr>
          <a:xfrm>
            <a:off x="5312603" y="3775613"/>
            <a:ext cx="113796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Proof-gen &amp; Ver:</a:t>
            </a:r>
            <a:endParaRPr/>
          </a:p>
        </p:txBody>
      </p:sp>
      <p:cxnSp>
        <p:nvCxnSpPr>
          <p:cNvPr id="993" name="Google Shape;993;p126" descr="Elbow horizontal arrow pointing right (1)."/>
          <p:cNvCxnSpPr>
            <a:stCxn id="988" idx="2"/>
            <a:endCxn id="953" idx="0"/>
          </p:cNvCxnSpPr>
          <p:nvPr/>
        </p:nvCxnSpPr>
        <p:spPr>
          <a:xfrm rot="5400000">
            <a:off x="5552115" y="3450378"/>
            <a:ext cx="477000" cy="2052300"/>
          </a:xfrm>
          <a:prstGeom prst="bentConnector3">
            <a:avLst>
              <a:gd name="adj1" fmla="val 48814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94" name="Google Shape;994;p126"/>
          <p:cNvSpPr txBox="1"/>
          <p:nvPr/>
        </p:nvSpPr>
        <p:spPr>
          <a:xfrm>
            <a:off x="4781623" y="4459816"/>
            <a:ext cx="219258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Serialize to S.C input as funct input</a:t>
            </a:r>
            <a:endParaRPr/>
          </a:p>
        </p:txBody>
      </p:sp>
      <p:cxnSp>
        <p:nvCxnSpPr>
          <p:cNvPr id="995" name="Google Shape;995;p126" descr="Elbow vertical arrow pointing down (1)."/>
          <p:cNvCxnSpPr>
            <a:stCxn id="953" idx="3"/>
          </p:cNvCxnSpPr>
          <p:nvPr/>
        </p:nvCxnSpPr>
        <p:spPr>
          <a:xfrm rot="10800000" flipH="1">
            <a:off x="5619853" y="2874228"/>
            <a:ext cx="3392700" cy="2172000"/>
          </a:xfrm>
          <a:prstGeom prst="bentConnector3">
            <a:avLst>
              <a:gd name="adj1" fmla="val 64319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996" name="Google Shape;996;p126" descr="Create a solidity smart contract with Hardh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164" y="4758574"/>
            <a:ext cx="264643" cy="2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26"/>
          <p:cNvSpPr txBox="1"/>
          <p:nvPr/>
        </p:nvSpPr>
        <p:spPr>
          <a:xfrm>
            <a:off x="5636825" y="5040231"/>
            <a:ext cx="1676695" cy="2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C&amp;D (2)</a:t>
            </a:r>
            <a:endParaRPr/>
          </a:p>
        </p:txBody>
      </p:sp>
      <p:sp>
        <p:nvSpPr>
          <p:cNvPr id="998" name="Google Shape;998;p126"/>
          <p:cNvSpPr txBox="1"/>
          <p:nvPr/>
        </p:nvSpPr>
        <p:spPr>
          <a:xfrm>
            <a:off x="4838422" y="2158020"/>
            <a:ext cx="12632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Root-computing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9" name="Google Shape;999;p126" descr="Elbow horizontal arrow pointing right (1)."/>
          <p:cNvCxnSpPr/>
          <p:nvPr/>
        </p:nvCxnSpPr>
        <p:spPr>
          <a:xfrm rot="-5400000" flipH="1">
            <a:off x="5847539" y="2332690"/>
            <a:ext cx="420000" cy="600"/>
          </a:xfrm>
          <a:prstGeom prst="bentConnector3">
            <a:avLst>
              <a:gd name="adj1" fmla="val 49985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00" name="Google Shape;1000;p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7"/>
          <p:cNvSpPr txBox="1">
            <a:spLocks noGrp="1"/>
          </p:cNvSpPr>
          <p:nvPr>
            <p:ph type="title"/>
          </p:nvPr>
        </p:nvSpPr>
        <p:spPr>
          <a:xfrm>
            <a:off x="838200" y="1571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Design Idea 2: Using Public Revoked List</a:t>
            </a:r>
            <a:endParaRPr/>
          </a:p>
        </p:txBody>
      </p:sp>
      <p:sp>
        <p:nvSpPr>
          <p:cNvPr id="1007" name="Google Shape;1007;p127" descr="Generic group."/>
          <p:cNvSpPr/>
          <p:nvPr/>
        </p:nvSpPr>
        <p:spPr>
          <a:xfrm>
            <a:off x="1786236" y="2051228"/>
            <a:ext cx="1627960" cy="761344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Issuer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sk_I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008" name="Google Shape;1008;p127" descr="Generic group."/>
          <p:cNvSpPr/>
          <p:nvPr/>
        </p:nvSpPr>
        <p:spPr>
          <a:xfrm>
            <a:off x="3909211" y="3429000"/>
            <a:ext cx="1440976" cy="665849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Holder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(Cred,Hash(sig))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27" descr="Generic group."/>
          <p:cNvSpPr/>
          <p:nvPr/>
        </p:nvSpPr>
        <p:spPr>
          <a:xfrm>
            <a:off x="3909211" y="4715001"/>
            <a:ext cx="1710642" cy="662453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Verifier (the D-Apps)</a:t>
            </a:r>
            <a:endParaRPr/>
          </a:p>
        </p:txBody>
      </p:sp>
      <p:sp>
        <p:nvSpPr>
          <p:cNvPr id="1010" name="Google Shape;1010;p127" descr="Security group."/>
          <p:cNvSpPr/>
          <p:nvPr/>
        </p:nvSpPr>
        <p:spPr>
          <a:xfrm>
            <a:off x="584199" y="1287517"/>
            <a:ext cx="6804075" cy="4236983"/>
          </a:xfrm>
          <a:prstGeom prst="rect">
            <a:avLst/>
          </a:prstGeom>
          <a:noFill/>
          <a:ln w="15875" cap="flat" cmpd="sng">
            <a:solidFill>
              <a:srgbClr val="0F48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Off-Chain Region</a:t>
            </a:r>
            <a:endParaRPr/>
          </a:p>
        </p:txBody>
      </p:sp>
      <p:pic>
        <p:nvPicPr>
          <p:cNvPr id="1011" name="Google Shape;1011;p127" descr="Database resource icon for the General Icons category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92" y="2229435"/>
            <a:ext cx="457200" cy="404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2" name="Google Shape;1012;p127" descr="Elbow horizontal arrow pointing right (1)."/>
          <p:cNvCxnSpPr>
            <a:stCxn id="1007" idx="3"/>
            <a:endCxn id="1008" idx="0"/>
          </p:cNvCxnSpPr>
          <p:nvPr/>
        </p:nvCxnSpPr>
        <p:spPr>
          <a:xfrm>
            <a:off x="3414196" y="2431900"/>
            <a:ext cx="1215600" cy="9972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13" name="Google Shape;1013;p127"/>
          <p:cNvSpPr txBox="1"/>
          <p:nvPr/>
        </p:nvSpPr>
        <p:spPr>
          <a:xfrm>
            <a:off x="475117" y="2686199"/>
            <a:ext cx="10731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</p:txBody>
      </p:sp>
      <p:cxnSp>
        <p:nvCxnSpPr>
          <p:cNvPr id="1014" name="Google Shape;1014;p127" descr="Double pointing horizontal arrow."/>
          <p:cNvCxnSpPr>
            <a:endCxn id="1007" idx="1"/>
          </p:cNvCxnSpPr>
          <p:nvPr/>
        </p:nvCxnSpPr>
        <p:spPr>
          <a:xfrm>
            <a:off x="1254336" y="2431900"/>
            <a:ext cx="53190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1015" name="Google Shape;1015;p127"/>
          <p:cNvSpPr txBox="1"/>
          <p:nvPr/>
        </p:nvSpPr>
        <p:spPr>
          <a:xfrm>
            <a:off x="584199" y="5623217"/>
            <a:ext cx="218474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Red: Secret values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Green: Agents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Black: Public values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 = (Sig, Mes)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 = Sign(sk_I, Mes)</a:t>
            </a:r>
            <a:endParaRPr/>
          </a:p>
        </p:txBody>
      </p:sp>
      <p:sp>
        <p:nvSpPr>
          <p:cNvPr id="1016" name="Google Shape;1016;p127" descr="Generic group."/>
          <p:cNvSpPr/>
          <p:nvPr/>
        </p:nvSpPr>
        <p:spPr>
          <a:xfrm>
            <a:off x="1786236" y="3052054"/>
            <a:ext cx="1627960" cy="665849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List of Revoked Cred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(Hash(Sig))</a:t>
            </a:r>
            <a:endParaRPr/>
          </a:p>
        </p:txBody>
      </p:sp>
      <p:cxnSp>
        <p:nvCxnSpPr>
          <p:cNvPr id="1017" name="Google Shape;1017;p127" descr="Elbow horizontal arrow pointing right (1)."/>
          <p:cNvCxnSpPr>
            <a:stCxn id="1007" idx="1"/>
            <a:endCxn id="1016" idx="1"/>
          </p:cNvCxnSpPr>
          <p:nvPr/>
        </p:nvCxnSpPr>
        <p:spPr>
          <a:xfrm>
            <a:off x="1786236" y="2431900"/>
            <a:ext cx="600" cy="953100"/>
          </a:xfrm>
          <a:prstGeom prst="bentConnector3">
            <a:avLst>
              <a:gd name="adj1" fmla="val -35983333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1018" name="Google Shape;1018;p127" descr="Rust (programming language)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5536" y="2110682"/>
            <a:ext cx="237507" cy="23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27" descr="Rust (programming language)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228" y="3515408"/>
            <a:ext cx="238297" cy="238297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27" descr="Security group."/>
          <p:cNvSpPr/>
          <p:nvPr/>
        </p:nvSpPr>
        <p:spPr>
          <a:xfrm>
            <a:off x="7680471" y="1629989"/>
            <a:ext cx="3723692" cy="3894511"/>
          </a:xfrm>
          <a:prstGeom prst="rect">
            <a:avLst/>
          </a:prstGeom>
          <a:noFill/>
          <a:ln w="15875" cap="flat" cmpd="sng">
            <a:solidFill>
              <a:srgbClr val="DD34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On-Chain Region </a:t>
            </a:r>
            <a:endParaRPr/>
          </a:p>
        </p:txBody>
      </p:sp>
      <p:pic>
        <p:nvPicPr>
          <p:cNvPr id="1021" name="Google Shape;1021;p127" descr="Create a solidity smart contract with Hardh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6289" y="2569530"/>
            <a:ext cx="264643" cy="2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27" descr="A diagram of a blockchain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7916" y="2311360"/>
            <a:ext cx="3408801" cy="24036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27"/>
          <p:cNvSpPr txBox="1"/>
          <p:nvPr/>
        </p:nvSpPr>
        <p:spPr>
          <a:xfrm>
            <a:off x="2986269" y="5761857"/>
            <a:ext cx="878266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All blocks include a ledger – this ledger is the Merkle root (not the Merkel in the H’s ZKP-Tree)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assume both H &amp; V take the data from the latest block in the EVM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generation requires these values: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Statement to proof,  Witness, (ZKP-logic || circuit)</a:t>
            </a:r>
            <a:endParaRPr sz="1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S.C: Smart-Contract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C&amp;D: Compile &amp; Deploy the byte-code from the source-smart-contract to the Etherium network</a:t>
            </a:r>
            <a:endParaRPr/>
          </a:p>
        </p:txBody>
      </p:sp>
      <p:cxnSp>
        <p:nvCxnSpPr>
          <p:cNvPr id="1024" name="Google Shape;1024;p127" descr="Elbow horizontal arrow pointing right (1)."/>
          <p:cNvCxnSpPr>
            <a:stCxn id="1007" idx="3"/>
            <a:endCxn id="1025" idx="1"/>
          </p:cNvCxnSpPr>
          <p:nvPr/>
        </p:nvCxnSpPr>
        <p:spPr>
          <a:xfrm rot="10800000" flipH="1">
            <a:off x="3414196" y="1707400"/>
            <a:ext cx="1613100" cy="724500"/>
          </a:xfrm>
          <a:prstGeom prst="bentConnector3">
            <a:avLst>
              <a:gd name="adj1" fmla="val 75109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5" name="Google Shape;1025;p127" descr="Generic group."/>
          <p:cNvSpPr/>
          <p:nvPr/>
        </p:nvSpPr>
        <p:spPr>
          <a:xfrm>
            <a:off x="5027436" y="1423580"/>
            <a:ext cx="2059597" cy="567767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Merkel’s Tree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(Issuer’s Public Data &amp; Cred-Def &amp; Cred-Schema)</a:t>
            </a:r>
            <a:endParaRPr/>
          </a:p>
        </p:txBody>
      </p:sp>
      <p:cxnSp>
        <p:nvCxnSpPr>
          <p:cNvPr id="1026" name="Google Shape;1026;p127" descr="Elbow horizontal arrow pointing right (1)."/>
          <p:cNvCxnSpPr>
            <a:stCxn id="1027" idx="3"/>
          </p:cNvCxnSpPr>
          <p:nvPr/>
        </p:nvCxnSpPr>
        <p:spPr>
          <a:xfrm rot="10800000" flipH="1">
            <a:off x="6801868" y="2757994"/>
            <a:ext cx="1635300" cy="116100"/>
          </a:xfrm>
          <a:prstGeom prst="bentConnector3">
            <a:avLst>
              <a:gd name="adj1" fmla="val 50001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28" name="Google Shape;1028;p127" descr="Right pointing horizontal arrow."/>
          <p:cNvCxnSpPr/>
          <p:nvPr/>
        </p:nvCxnSpPr>
        <p:spPr>
          <a:xfrm>
            <a:off x="8619286" y="2064305"/>
            <a:ext cx="164465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9" name="Google Shape;1029;p127"/>
          <p:cNvSpPr txBox="1"/>
          <p:nvPr/>
        </p:nvSpPr>
        <p:spPr>
          <a:xfrm>
            <a:off x="8714699" y="2060878"/>
            <a:ext cx="16279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Time-direction</a:t>
            </a:r>
            <a:endParaRPr/>
          </a:p>
        </p:txBody>
      </p:sp>
      <p:pic>
        <p:nvPicPr>
          <p:cNvPr id="1030" name="Google Shape;1030;p127" descr="Solidity — Solidity 0.6.0 documentati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5980" y="2860806"/>
            <a:ext cx="325888" cy="325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27" descr="Generic group."/>
          <p:cNvSpPr/>
          <p:nvPr/>
        </p:nvSpPr>
        <p:spPr>
          <a:xfrm>
            <a:off x="5312603" y="2542867"/>
            <a:ext cx="1489265" cy="662454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S.C sending Merkel-root</a:t>
            </a:r>
            <a:endParaRPr/>
          </a:p>
        </p:txBody>
      </p:sp>
      <p:sp>
        <p:nvSpPr>
          <p:cNvPr id="1031" name="Google Shape;1031;p127"/>
          <p:cNvSpPr txBox="1"/>
          <p:nvPr/>
        </p:nvSpPr>
        <p:spPr>
          <a:xfrm>
            <a:off x="6379850" y="2832357"/>
            <a:ext cx="1440976" cy="2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C&amp;D(1)</a:t>
            </a:r>
            <a:endParaRPr/>
          </a:p>
        </p:txBody>
      </p:sp>
      <p:sp>
        <p:nvSpPr>
          <p:cNvPr id="1032" name="Google Shape;1032;p127"/>
          <p:cNvSpPr txBox="1"/>
          <p:nvPr/>
        </p:nvSpPr>
        <p:spPr>
          <a:xfrm>
            <a:off x="8132907" y="2336491"/>
            <a:ext cx="2724725" cy="2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Smart-contract bytecodes been deployed</a:t>
            </a:r>
            <a:endParaRPr/>
          </a:p>
        </p:txBody>
      </p:sp>
      <p:sp>
        <p:nvSpPr>
          <p:cNvPr id="1033" name="Google Shape;1033;p127"/>
          <p:cNvSpPr txBox="1"/>
          <p:nvPr/>
        </p:nvSpPr>
        <p:spPr>
          <a:xfrm>
            <a:off x="8199314" y="3384978"/>
            <a:ext cx="2724725" cy="2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(contain contract-add)</a:t>
            </a:r>
            <a:endParaRPr/>
          </a:p>
        </p:txBody>
      </p:sp>
      <p:cxnSp>
        <p:nvCxnSpPr>
          <p:cNvPr id="1034" name="Google Shape;1034;p127" descr="Elbow horizontal arrow pointing right (1)."/>
          <p:cNvCxnSpPr>
            <a:stCxn id="1007" idx="3"/>
            <a:endCxn id="1027" idx="1"/>
          </p:cNvCxnSpPr>
          <p:nvPr/>
        </p:nvCxnSpPr>
        <p:spPr>
          <a:xfrm>
            <a:off x="3414196" y="2431900"/>
            <a:ext cx="1898400" cy="442200"/>
          </a:xfrm>
          <a:prstGeom prst="bentConnector3">
            <a:avLst>
              <a:gd name="adj1" fmla="val 63904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35" name="Google Shape;1035;p127" descr="Elbow horizontal arrow pointing right (1)."/>
          <p:cNvCxnSpPr>
            <a:stCxn id="1016" idx="3"/>
            <a:endCxn id="1008" idx="1"/>
          </p:cNvCxnSpPr>
          <p:nvPr/>
        </p:nvCxnSpPr>
        <p:spPr>
          <a:xfrm>
            <a:off x="3414196" y="3384979"/>
            <a:ext cx="495000" cy="376800"/>
          </a:xfrm>
          <a:prstGeom prst="bentConnector3">
            <a:avLst>
              <a:gd name="adj1" fmla="val 50002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36" name="Google Shape;1036;p127" descr="Elbow horizontal arrow pointing right (1)."/>
          <p:cNvCxnSpPr>
            <a:stCxn id="1016" idx="3"/>
            <a:endCxn id="1009" idx="1"/>
          </p:cNvCxnSpPr>
          <p:nvPr/>
        </p:nvCxnSpPr>
        <p:spPr>
          <a:xfrm>
            <a:off x="3414196" y="3384979"/>
            <a:ext cx="495000" cy="1661100"/>
          </a:xfrm>
          <a:prstGeom prst="bentConnector3">
            <a:avLst>
              <a:gd name="adj1" fmla="val 50002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37" name="Google Shape;1037;p127"/>
          <p:cNvSpPr txBox="1"/>
          <p:nvPr/>
        </p:nvSpPr>
        <p:spPr>
          <a:xfrm>
            <a:off x="3228271" y="4182817"/>
            <a:ext cx="49136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27" descr="Generic group."/>
          <p:cNvSpPr/>
          <p:nvPr/>
        </p:nvSpPr>
        <p:spPr>
          <a:xfrm>
            <a:off x="6323562" y="3285819"/>
            <a:ext cx="986405" cy="952209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ZKP proof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(proof.json/ proof.bin) &amp;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(public.json)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9" name="Google Shape;1039;p127" descr="Solidity — Solidity 0.6.0 documentati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39497" y="5007301"/>
            <a:ext cx="325888" cy="325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Google Shape;1040;p127" descr="Right pointing horizontal arrow."/>
          <p:cNvCxnSpPr>
            <a:stCxn id="1008" idx="3"/>
            <a:endCxn id="1038" idx="1"/>
          </p:cNvCxnSpPr>
          <p:nvPr/>
        </p:nvCxnSpPr>
        <p:spPr>
          <a:xfrm>
            <a:off x="5350187" y="3761925"/>
            <a:ext cx="97350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41" name="Google Shape;1041;p127"/>
          <p:cNvSpPr txBox="1"/>
          <p:nvPr/>
        </p:nvSpPr>
        <p:spPr>
          <a:xfrm>
            <a:off x="5337157" y="3283991"/>
            <a:ext cx="98640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ark_groth16/ other-logic (rust)/ circom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127"/>
          <p:cNvSpPr txBox="1"/>
          <p:nvPr/>
        </p:nvSpPr>
        <p:spPr>
          <a:xfrm>
            <a:off x="5312603" y="3775613"/>
            <a:ext cx="11379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Proof-gen &amp; Ver: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3" name="Google Shape;1043;p127" descr="Elbow horizontal arrow pointing right (1)."/>
          <p:cNvCxnSpPr>
            <a:stCxn id="1038" idx="2"/>
            <a:endCxn id="1009" idx="0"/>
          </p:cNvCxnSpPr>
          <p:nvPr/>
        </p:nvCxnSpPr>
        <p:spPr>
          <a:xfrm rot="5400000">
            <a:off x="5552115" y="3450378"/>
            <a:ext cx="477000" cy="2052300"/>
          </a:xfrm>
          <a:prstGeom prst="bentConnector3">
            <a:avLst>
              <a:gd name="adj1" fmla="val 48814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44" name="Google Shape;1044;p127"/>
          <p:cNvSpPr txBox="1"/>
          <p:nvPr/>
        </p:nvSpPr>
        <p:spPr>
          <a:xfrm>
            <a:off x="4781623" y="4459816"/>
            <a:ext cx="219258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Serialize to S.C input as funct input</a:t>
            </a:r>
            <a:endParaRPr/>
          </a:p>
        </p:txBody>
      </p:sp>
      <p:cxnSp>
        <p:nvCxnSpPr>
          <p:cNvPr id="1045" name="Google Shape;1045;p127" descr="Elbow vertical arrow pointing down (1)."/>
          <p:cNvCxnSpPr>
            <a:stCxn id="1009" idx="3"/>
          </p:cNvCxnSpPr>
          <p:nvPr/>
        </p:nvCxnSpPr>
        <p:spPr>
          <a:xfrm rot="10800000" flipH="1">
            <a:off x="5619853" y="2874228"/>
            <a:ext cx="3392700" cy="2172000"/>
          </a:xfrm>
          <a:prstGeom prst="bentConnector3">
            <a:avLst>
              <a:gd name="adj1" fmla="val 64319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1046" name="Google Shape;1046;p127" descr="Create a solidity smart contract with Hardh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164" y="4758574"/>
            <a:ext cx="264643" cy="2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127"/>
          <p:cNvSpPr txBox="1"/>
          <p:nvPr/>
        </p:nvSpPr>
        <p:spPr>
          <a:xfrm>
            <a:off x="5636825" y="5040231"/>
            <a:ext cx="1676695" cy="2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C&amp;D (2)</a:t>
            </a:r>
            <a:endParaRPr/>
          </a:p>
        </p:txBody>
      </p:sp>
      <p:cxnSp>
        <p:nvCxnSpPr>
          <p:cNvPr id="1048" name="Google Shape;1048;p127" descr="Elbow horizontal arrow pointing right (1)."/>
          <p:cNvCxnSpPr>
            <a:stCxn id="1025" idx="2"/>
            <a:endCxn id="1027" idx="0"/>
          </p:cNvCxnSpPr>
          <p:nvPr/>
        </p:nvCxnSpPr>
        <p:spPr>
          <a:xfrm rot="-5400000" flipH="1">
            <a:off x="5781835" y="2266747"/>
            <a:ext cx="551400" cy="600"/>
          </a:xfrm>
          <a:prstGeom prst="bentConnector3">
            <a:avLst>
              <a:gd name="adj1" fmla="val 50011"/>
            </a:avLst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49" name="Google Shape;1049;p127"/>
          <p:cNvSpPr txBox="1"/>
          <p:nvPr/>
        </p:nvSpPr>
        <p:spPr>
          <a:xfrm>
            <a:off x="4804838" y="2090655"/>
            <a:ext cx="12632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Root-computing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128" descr="A diagram of blockchain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r="1599"/>
          <a:stretch/>
        </p:blipFill>
        <p:spPr>
          <a:xfrm>
            <a:off x="6253455" y="2491472"/>
            <a:ext cx="5311270" cy="416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28" descr="Generic group."/>
          <p:cNvSpPr/>
          <p:nvPr/>
        </p:nvSpPr>
        <p:spPr>
          <a:xfrm>
            <a:off x="202431" y="308148"/>
            <a:ext cx="4979169" cy="1853161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Ledger 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(Merkel-Patrica-Trie)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Credential-Def -&gt; </a:t>
            </a:r>
            <a:r>
              <a:rPr lang="en-US" sz="1200">
                <a:solidFill>
                  <a:srgbClr val="D86CCC"/>
                </a:solidFill>
                <a:latin typeface="Arial"/>
                <a:ea typeface="Arial"/>
                <a:cs typeface="Arial"/>
                <a:sym typeface="Arial"/>
              </a:rPr>
              <a:t>credentialDefinitionsRoot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Credential-Schema -&gt; </a:t>
            </a:r>
            <a:r>
              <a:rPr lang="en-US" sz="1200">
                <a:solidFill>
                  <a:srgbClr val="D86CCC"/>
                </a:solidFill>
                <a:latin typeface="Arial"/>
                <a:ea typeface="Arial"/>
                <a:cs typeface="Arial"/>
                <a:sym typeface="Arial"/>
              </a:rPr>
              <a:t>credentialSchemasRoot</a:t>
            </a:r>
            <a:endParaRPr sz="1200">
              <a:solidFill>
                <a:srgbClr val="D86C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Meta-Data of Issuer_Sign Algorithm -&gt; </a:t>
            </a:r>
            <a:r>
              <a:rPr lang="en-US" sz="1200">
                <a:solidFill>
                  <a:srgbClr val="D86CCC"/>
                </a:solidFill>
                <a:latin typeface="Arial"/>
                <a:ea typeface="Arial"/>
                <a:cs typeface="Arial"/>
                <a:sym typeface="Arial"/>
              </a:rPr>
              <a:t>issuerMetaRoot</a:t>
            </a:r>
            <a:endParaRPr sz="1200">
              <a:solidFill>
                <a:srgbClr val="D86C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Issuer-Pk-Root -&gt; </a:t>
            </a:r>
            <a:r>
              <a:rPr lang="en-US" sz="1200">
                <a:solidFill>
                  <a:srgbClr val="D86CCC"/>
                </a:solidFill>
                <a:latin typeface="Arial"/>
                <a:ea typeface="Arial"/>
                <a:cs typeface="Arial"/>
                <a:sym typeface="Arial"/>
              </a:rPr>
              <a:t>issuer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200">
                <a:solidFill>
                  <a:srgbClr val="D86CCC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200">
              <a:solidFill>
                <a:srgbClr val="D86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p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654" y="2685188"/>
            <a:ext cx="5330893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28" descr="Generic group."/>
          <p:cNvSpPr/>
          <p:nvPr/>
        </p:nvSpPr>
        <p:spPr>
          <a:xfrm>
            <a:off x="6358852" y="308148"/>
            <a:ext cx="5630717" cy="2377040"/>
          </a:xfrm>
          <a:prstGeom prst="rect">
            <a:avLst/>
          </a:prstGeom>
          <a:noFill/>
          <a:ln w="15875" cap="flat" cmpd="sng">
            <a:solidFill>
              <a:srgbClr val="7D89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Ledger 2 (*)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(Merkel-Tree)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Each Leaf = 1 Change’s in issuer’s public Data</a:t>
            </a:r>
            <a:endParaRPr/>
          </a:p>
        </p:txBody>
      </p:sp>
      <p:pic>
        <p:nvPicPr>
          <p:cNvPr id="1060" name="Google Shape;1060;p128" descr="A computer code with red text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5614" y="1268199"/>
            <a:ext cx="2971787" cy="13054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28"/>
          <p:cNvSpPr txBox="1">
            <a:spLocks noGrp="1"/>
          </p:cNvSpPr>
          <p:nvPr>
            <p:ph type="title"/>
          </p:nvPr>
        </p:nvSpPr>
        <p:spPr>
          <a:xfrm>
            <a:off x="607654" y="6023353"/>
            <a:ext cx="6091529" cy="8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None/>
            </a:pPr>
            <a:r>
              <a:rPr lang="en-US" sz="2000"/>
              <a:t>2 types of ledger designs </a:t>
            </a:r>
            <a:br>
              <a:rPr lang="en-US" sz="2000"/>
            </a:br>
            <a:r>
              <a:rPr lang="en-US" sz="2000"/>
              <a:t>(depends on the ways issuer store the tree)</a:t>
            </a:r>
            <a:endParaRPr sz="2000"/>
          </a:p>
        </p:txBody>
      </p:sp>
      <p:sp>
        <p:nvSpPr>
          <p:cNvPr id="1062" name="Google Shape;1062;p1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was each node in ledger can be represented by</a:t>
            </a:r>
            <a:endParaRPr/>
          </a:p>
        </p:txBody>
      </p:sp>
      <p:pic>
        <p:nvPicPr>
          <p:cNvPr id="1069" name="Google Shape;1069;p129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704" y="1870713"/>
            <a:ext cx="5287305" cy="4319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29"/>
          <p:cNvSpPr txBox="1"/>
          <p:nvPr/>
        </p:nvSpPr>
        <p:spPr>
          <a:xfrm>
            <a:off x="6445333" y="2176493"/>
            <a:ext cx="55251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node in the ledger’s MT can act like a set of queries that V can ask H, and I allow V to ask on 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(For case of the same types of signature &amp; same PK)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But it can be adding more – like adding the types of the signature’s algorithm (for signature specification), adding pk (for updating epoch)</a:t>
            </a:r>
            <a:endParaRPr/>
          </a:p>
        </p:txBody>
      </p:sp>
      <p:sp>
        <p:nvSpPr>
          <p:cNvPr id="1071" name="Google Shape;1071;p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7" name="Google Shape;1077;p130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t="8675" b="7385"/>
          <a:stretch/>
        </p:blipFill>
        <p:spPr>
          <a:xfrm>
            <a:off x="1178445" y="663388"/>
            <a:ext cx="9835109" cy="553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31"/>
          <p:cNvSpPr txBox="1">
            <a:spLocks noGrp="1"/>
          </p:cNvSpPr>
          <p:nvPr>
            <p:ph type="ctrTitle"/>
          </p:nvPr>
        </p:nvSpPr>
        <p:spPr>
          <a:xfrm>
            <a:off x="762000" y="1815153"/>
            <a:ext cx="10668001" cy="21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b="1"/>
              <a:t>The Empirical Study</a:t>
            </a:r>
            <a:endParaRPr sz="2200" b="1"/>
          </a:p>
        </p:txBody>
      </p:sp>
      <p:sp>
        <p:nvSpPr>
          <p:cNvPr id="1084" name="Google Shape;1084;p131"/>
          <p:cNvSpPr txBox="1">
            <a:spLocks noGrp="1"/>
          </p:cNvSpPr>
          <p:nvPr>
            <p:ph type="subTitle" idx="1"/>
          </p:nvPr>
        </p:nvSpPr>
        <p:spPr>
          <a:xfrm>
            <a:off x="761999" y="4239353"/>
            <a:ext cx="10852246" cy="2023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Khiem Nguyen, Dung Nguyen: Experiment Design</a:t>
            </a:r>
            <a:endParaRPr/>
          </a:p>
        </p:txBody>
      </p:sp>
      <p:sp>
        <p:nvSpPr>
          <p:cNvPr id="1085" name="Google Shape;1085;p131"/>
          <p:cNvSpPr txBox="1"/>
          <p:nvPr/>
        </p:nvSpPr>
        <p:spPr>
          <a:xfrm>
            <a:off x="761999" y="594700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CS-3372 Final Project Report</a:t>
            </a:r>
            <a:endParaRPr/>
          </a:p>
        </p:txBody>
      </p:sp>
      <p:sp>
        <p:nvSpPr>
          <p:cNvPr id="1086" name="Google Shape;1086;p131"/>
          <p:cNvSpPr txBox="1"/>
          <p:nvPr/>
        </p:nvSpPr>
        <p:spPr>
          <a:xfrm>
            <a:off x="761999" y="594699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Group 1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Developing Environment</a:t>
            </a:r>
            <a:endParaRPr/>
          </a:p>
        </p:txBody>
      </p:sp>
      <p:sp>
        <p:nvSpPr>
          <p:cNvPr id="1093" name="Google Shape;1093;p1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Techstack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94" name="Google Shape;1094;p132"/>
          <p:cNvSpPr txBox="1">
            <a:spLocks noGrp="1"/>
          </p:cNvSpPr>
          <p:nvPr>
            <p:ph type="body" idx="4294967295"/>
          </p:nvPr>
        </p:nvSpPr>
        <p:spPr>
          <a:xfrm>
            <a:off x="839800" y="2505075"/>
            <a:ext cx="53325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36639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Play"/>
              <a:buChar char="-"/>
            </a:pPr>
            <a:r>
              <a:rPr lang="en-US" sz="3100" b="1">
                <a:latin typeface="Play"/>
                <a:ea typeface="Play"/>
                <a:cs typeface="Play"/>
                <a:sym typeface="Play"/>
              </a:rPr>
              <a:t>Geth (Ethereum blockchain simulation)</a:t>
            </a:r>
            <a:endParaRPr sz="3100" b="1">
              <a:latin typeface="Play"/>
              <a:ea typeface="Play"/>
              <a:cs typeface="Play"/>
              <a:sym typeface="Play"/>
            </a:endParaRPr>
          </a:p>
          <a:p>
            <a:pPr marL="457200" lvl="0" indent="-36639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"/>
              <a:buChar char="-"/>
            </a:pPr>
            <a:r>
              <a:rPr lang="en-US" sz="3100" b="1">
                <a:latin typeface="Play"/>
                <a:ea typeface="Play"/>
                <a:cs typeface="Play"/>
                <a:sym typeface="Play"/>
              </a:rPr>
              <a:t>Solidity</a:t>
            </a:r>
            <a:endParaRPr sz="3100" b="1">
              <a:latin typeface="Play"/>
              <a:ea typeface="Play"/>
              <a:cs typeface="Play"/>
              <a:sym typeface="Play"/>
            </a:endParaRPr>
          </a:p>
          <a:p>
            <a:pPr marL="457200" lvl="0" indent="-36639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"/>
              <a:buChar char="-"/>
            </a:pPr>
            <a:r>
              <a:rPr lang="en-US" sz="3100" b="1">
                <a:latin typeface="Play"/>
                <a:ea typeface="Play"/>
                <a:cs typeface="Play"/>
                <a:sym typeface="Play"/>
              </a:rPr>
              <a:t>Rust</a:t>
            </a:r>
            <a:endParaRPr sz="3100" b="1">
              <a:latin typeface="Play"/>
              <a:ea typeface="Play"/>
              <a:cs typeface="Play"/>
              <a:sym typeface="Play"/>
            </a:endParaRPr>
          </a:p>
          <a:p>
            <a:pPr marL="457200" lvl="0" indent="-36639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"/>
              <a:buChar char="-"/>
            </a:pPr>
            <a:r>
              <a:rPr lang="en-US" sz="3100" b="1">
                <a:latin typeface="Play"/>
                <a:ea typeface="Play"/>
                <a:cs typeface="Play"/>
                <a:sym typeface="Play"/>
              </a:rPr>
              <a:t>Circom (ZK_Snarks)</a:t>
            </a:r>
            <a:endParaRPr sz="3100" b="1">
              <a:latin typeface="Play"/>
              <a:ea typeface="Play"/>
              <a:cs typeface="Play"/>
              <a:sym typeface="Play"/>
            </a:endParaRPr>
          </a:p>
          <a:p>
            <a:pPr marL="457200" lvl="0" indent="-36639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"/>
              <a:buChar char="-"/>
            </a:pPr>
            <a:r>
              <a:rPr lang="en-US" sz="3100" b="1">
                <a:latin typeface="Play"/>
                <a:ea typeface="Play"/>
                <a:cs typeface="Play"/>
                <a:sym typeface="Play"/>
              </a:rPr>
              <a:t>Nodejs 18 (API)</a:t>
            </a:r>
            <a:endParaRPr sz="3100"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95" name="Google Shape;1095;p132"/>
          <p:cNvSpPr txBox="1">
            <a:spLocks noGrp="1"/>
          </p:cNvSpPr>
          <p:nvPr>
            <p:ph type="body" idx="4294967295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Algorithm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96" name="Google Shape;1096;p132"/>
          <p:cNvSpPr txBox="1">
            <a:spLocks noGrp="1"/>
          </p:cNvSpPr>
          <p:nvPr>
            <p:ph type="body" idx="4294967295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Play"/>
              <a:buChar char="-"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Signature (BLS_12_381)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lay"/>
              <a:buChar char="-"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ZKP (ZK_Snarks)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97" name="Google Shape;1097;p1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Play"/>
                <a:ea typeface="Play"/>
                <a:cs typeface="Play"/>
                <a:sym typeface="Play"/>
              </a:rPr>
              <a:t>109</a:t>
            </a:fld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Some Terms We May 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[0]</a:t>
            </a:r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1"/>
          </p:nvPr>
        </p:nvSpPr>
        <p:spPr>
          <a:xfrm>
            <a:off x="838200" y="144684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dirty="0">
                <a:solidFill>
                  <a:srgbClr val="FF0000"/>
                </a:solidFill>
              </a:rPr>
              <a:t>Zero-Knowledge (ZK): </a:t>
            </a:r>
            <a:r>
              <a:rPr lang="en-US" dirty="0"/>
              <a:t>A special property  of a proof is correct without knowing why it’s correct </a:t>
            </a:r>
            <a:endParaRPr dirty="0"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dirty="0">
                <a:solidFill>
                  <a:srgbClr val="FF0000"/>
                </a:solidFill>
              </a:rPr>
              <a:t>Zero-Knowledge Proof (ZKP): </a:t>
            </a:r>
            <a:r>
              <a:rPr lang="en-US" dirty="0"/>
              <a:t>A proof of a certain statement that is ZK</a:t>
            </a:r>
            <a:endParaRPr dirty="0"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dirty="0">
                <a:solidFill>
                  <a:srgbClr val="FF0000"/>
                </a:solidFill>
              </a:rPr>
              <a:t>Proof-Generation: </a:t>
            </a:r>
            <a:r>
              <a:rPr lang="en-US" dirty="0"/>
              <a:t>A method or paradigm for writing a ZKP (as ZK-SNARK, STARK, Bulletproof)</a:t>
            </a:r>
            <a:endParaRPr dirty="0"/>
          </a:p>
          <a:p>
            <a:pPr marL="228600" lvl="0" indent="-6413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228600" lvl="0" indent="-6413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35" name="Google Shape;23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IELTS Certification Verification</a:t>
            </a:r>
            <a:endParaRPr/>
          </a:p>
        </p:txBody>
      </p:sp>
      <p:sp>
        <p:nvSpPr>
          <p:cNvPr id="1104" name="Google Shape;1104;p133"/>
          <p:cNvSpPr txBox="1">
            <a:spLocks noGrp="1"/>
          </p:cNvSpPr>
          <p:nvPr>
            <p:ph type="body" idx="1"/>
          </p:nvPr>
        </p:nvSpPr>
        <p:spPr>
          <a:xfrm>
            <a:off x="6317325" y="1545475"/>
            <a:ext cx="4343100" cy="435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Credential: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name: Alice Johnson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listening: 8.0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reading: 7.5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writing: 7.0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speaking: 8.5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  <p:pic>
        <p:nvPicPr>
          <p:cNvPr id="1106" name="Google Shape;110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7" y="1440425"/>
            <a:ext cx="3728759" cy="51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IELTS Certification Verification</a:t>
            </a:r>
            <a:endParaRPr/>
          </a:p>
        </p:txBody>
      </p:sp>
      <p:sp>
        <p:nvSpPr>
          <p:cNvPr id="1113" name="Google Shape;1113;p134"/>
          <p:cNvSpPr txBox="1">
            <a:spLocks noGrp="1"/>
          </p:cNvSpPr>
          <p:nvPr>
            <p:ph type="body" idx="1"/>
          </p:nvPr>
        </p:nvSpPr>
        <p:spPr>
          <a:xfrm>
            <a:off x="6317325" y="1545475"/>
            <a:ext cx="4343100" cy="435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Credential: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name: Alice Johnson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listening: 8.0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reading: 7.5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writing: 7.0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speaking: 8.5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  <p:sp>
        <p:nvSpPr>
          <p:cNvPr id="1115" name="Google Shape;1115;p134"/>
          <p:cNvSpPr txBox="1">
            <a:spLocks noGrp="1"/>
          </p:cNvSpPr>
          <p:nvPr>
            <p:ph type="body" idx="1"/>
          </p:nvPr>
        </p:nvSpPr>
        <p:spPr>
          <a:xfrm>
            <a:off x="957825" y="2304625"/>
            <a:ext cx="4343100" cy="284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Signature: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secret: abc123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salt: def456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amount: 1000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IELTS Certification Verification</a:t>
            </a:r>
            <a:endParaRPr/>
          </a:p>
        </p:txBody>
      </p:sp>
      <p:sp>
        <p:nvSpPr>
          <p:cNvPr id="1122" name="Google Shape;1122;p135"/>
          <p:cNvSpPr txBox="1">
            <a:spLocks noGrp="1"/>
          </p:cNvSpPr>
          <p:nvPr>
            <p:ph type="body" idx="1"/>
          </p:nvPr>
        </p:nvSpPr>
        <p:spPr>
          <a:xfrm>
            <a:off x="6317325" y="1545475"/>
            <a:ext cx="4343100" cy="435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Credential: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name: Alice Johnson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listening: 8.0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reading: 7.5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writing: 7.0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speaking: 8.5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  <p:sp>
        <p:nvSpPr>
          <p:cNvPr id="1124" name="Google Shape;1124;p135"/>
          <p:cNvSpPr txBox="1">
            <a:spLocks noGrp="1"/>
          </p:cNvSpPr>
          <p:nvPr>
            <p:ph type="body" idx="1"/>
          </p:nvPr>
        </p:nvSpPr>
        <p:spPr>
          <a:xfrm>
            <a:off x="957825" y="2304625"/>
            <a:ext cx="4343100" cy="284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Signature: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commitment: 0xd95d…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nullifier: 0x6ca13…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IELTS Certification Verification</a:t>
            </a:r>
            <a:endParaRPr/>
          </a:p>
        </p:txBody>
      </p:sp>
      <p:sp>
        <p:nvSpPr>
          <p:cNvPr id="1131" name="Google Shape;1131;p136"/>
          <p:cNvSpPr txBox="1">
            <a:spLocks noGrp="1"/>
          </p:cNvSpPr>
          <p:nvPr>
            <p:ph type="body" idx="1"/>
          </p:nvPr>
        </p:nvSpPr>
        <p:spPr>
          <a:xfrm>
            <a:off x="3367100" y="1559775"/>
            <a:ext cx="4343100" cy="435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Zero-Knowledge Proof: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a: [107…,339…, 1]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b: [151…,205…,157…]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c: [123…,322…,233…]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1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IELTS Certification Verification</a:t>
            </a:r>
            <a:endParaRPr/>
          </a:p>
        </p:txBody>
      </p:sp>
      <p:sp>
        <p:nvSpPr>
          <p:cNvPr id="1139" name="Google Shape;1139;p137"/>
          <p:cNvSpPr txBox="1">
            <a:spLocks noGrp="1"/>
          </p:cNvSpPr>
          <p:nvPr>
            <p:ph type="body" idx="1"/>
          </p:nvPr>
        </p:nvSpPr>
        <p:spPr>
          <a:xfrm>
            <a:off x="838200" y="1846625"/>
            <a:ext cx="4343100" cy="282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Zero-Knowledge Proof: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a: [107…,339…, 1]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b: [151…,205…,157…]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c: [123…,322…,233…]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  <p:sp>
        <p:nvSpPr>
          <p:cNvPr id="1141" name="Google Shape;1141;p137"/>
          <p:cNvSpPr txBox="1">
            <a:spLocks noGrp="1"/>
          </p:cNvSpPr>
          <p:nvPr>
            <p:ph type="body" idx="1"/>
          </p:nvPr>
        </p:nvSpPr>
        <p:spPr>
          <a:xfrm>
            <a:off x="8415050" y="2006025"/>
            <a:ext cx="1586100" cy="5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>
                <a:latin typeface="Play"/>
                <a:ea typeface="Play"/>
                <a:cs typeface="Play"/>
                <a:sym typeface="Play"/>
              </a:rPr>
              <a:t>Verifier</a:t>
            </a:r>
            <a:endParaRPr sz="3100"/>
          </a:p>
        </p:txBody>
      </p:sp>
      <p:sp>
        <p:nvSpPr>
          <p:cNvPr id="1142" name="Google Shape;1142;p137"/>
          <p:cNvSpPr/>
          <p:nvPr/>
        </p:nvSpPr>
        <p:spPr>
          <a:xfrm>
            <a:off x="6198250" y="2143125"/>
            <a:ext cx="1666800" cy="22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IELTS Certification Verification</a:t>
            </a:r>
            <a:endParaRPr/>
          </a:p>
        </p:txBody>
      </p:sp>
      <p:sp>
        <p:nvSpPr>
          <p:cNvPr id="1149" name="Google Shape;1149;p138"/>
          <p:cNvSpPr txBox="1">
            <a:spLocks noGrp="1"/>
          </p:cNvSpPr>
          <p:nvPr>
            <p:ph type="body" idx="1"/>
          </p:nvPr>
        </p:nvSpPr>
        <p:spPr>
          <a:xfrm>
            <a:off x="838200" y="1846625"/>
            <a:ext cx="4343100" cy="282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Zero-Knowledge Proof: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a: [107…,339…, 1]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b: [151…,205…,157…]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c: [123…,322…,233…]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Play"/>
                <a:ea typeface="Play"/>
                <a:cs typeface="Play"/>
                <a:sym typeface="Play"/>
              </a:rPr>
              <a:t>=======================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  <p:sp>
        <p:nvSpPr>
          <p:cNvPr id="1151" name="Google Shape;1151;p138"/>
          <p:cNvSpPr txBox="1">
            <a:spLocks noGrp="1"/>
          </p:cNvSpPr>
          <p:nvPr>
            <p:ph type="body" idx="1"/>
          </p:nvPr>
        </p:nvSpPr>
        <p:spPr>
          <a:xfrm>
            <a:off x="8415050" y="2006025"/>
            <a:ext cx="1586100" cy="5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>
                <a:latin typeface="Play"/>
                <a:ea typeface="Play"/>
                <a:cs typeface="Play"/>
                <a:sym typeface="Play"/>
              </a:rPr>
              <a:t>Verifier</a:t>
            </a:r>
            <a:endParaRPr sz="3100"/>
          </a:p>
        </p:txBody>
      </p:sp>
      <p:sp>
        <p:nvSpPr>
          <p:cNvPr id="1152" name="Google Shape;1152;p138"/>
          <p:cNvSpPr/>
          <p:nvPr/>
        </p:nvSpPr>
        <p:spPr>
          <a:xfrm>
            <a:off x="6198250" y="2143125"/>
            <a:ext cx="1666800" cy="22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38"/>
          <p:cNvSpPr txBox="1">
            <a:spLocks noGrp="1"/>
          </p:cNvSpPr>
          <p:nvPr>
            <p:ph type="body" idx="1"/>
          </p:nvPr>
        </p:nvSpPr>
        <p:spPr>
          <a:xfrm>
            <a:off x="6231300" y="3692250"/>
            <a:ext cx="2379300" cy="5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>
                <a:latin typeface="Play"/>
                <a:ea typeface="Play"/>
                <a:cs typeface="Play"/>
                <a:sym typeface="Play"/>
              </a:rPr>
              <a:t>Accumulator</a:t>
            </a:r>
            <a:endParaRPr sz="3100"/>
          </a:p>
        </p:txBody>
      </p:sp>
      <p:sp>
        <p:nvSpPr>
          <p:cNvPr id="1154" name="Google Shape;1154;p138"/>
          <p:cNvSpPr txBox="1">
            <a:spLocks noGrp="1"/>
          </p:cNvSpPr>
          <p:nvPr>
            <p:ph type="body" idx="1"/>
          </p:nvPr>
        </p:nvSpPr>
        <p:spPr>
          <a:xfrm>
            <a:off x="9763400" y="3730938"/>
            <a:ext cx="2379300" cy="5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>
                <a:latin typeface="Play"/>
                <a:ea typeface="Play"/>
                <a:cs typeface="Play"/>
                <a:sym typeface="Play"/>
              </a:rPr>
              <a:t>Ledger</a:t>
            </a:r>
            <a:endParaRPr sz="3100"/>
          </a:p>
        </p:txBody>
      </p:sp>
      <p:sp>
        <p:nvSpPr>
          <p:cNvPr id="1155" name="Google Shape;1155;p138"/>
          <p:cNvSpPr/>
          <p:nvPr/>
        </p:nvSpPr>
        <p:spPr>
          <a:xfrm rot="8750619">
            <a:off x="7394485" y="2982983"/>
            <a:ext cx="1666569" cy="2239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38"/>
          <p:cNvSpPr/>
          <p:nvPr/>
        </p:nvSpPr>
        <p:spPr>
          <a:xfrm rot="2697210">
            <a:off x="8982448" y="3055782"/>
            <a:ext cx="1568505" cy="2235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38"/>
          <p:cNvSpPr/>
          <p:nvPr/>
        </p:nvSpPr>
        <p:spPr>
          <a:xfrm rot="3335117">
            <a:off x="6882326" y="4805344"/>
            <a:ext cx="1585515" cy="2210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38"/>
          <p:cNvSpPr txBox="1">
            <a:spLocks noGrp="1"/>
          </p:cNvSpPr>
          <p:nvPr>
            <p:ph type="body" idx="1"/>
          </p:nvPr>
        </p:nvSpPr>
        <p:spPr>
          <a:xfrm>
            <a:off x="7865050" y="5771050"/>
            <a:ext cx="1586100" cy="5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>
                <a:latin typeface="Play"/>
                <a:ea typeface="Play"/>
                <a:cs typeface="Play"/>
                <a:sym typeface="Play"/>
              </a:rPr>
              <a:t>Valid Cred</a:t>
            </a:r>
            <a:endParaRPr sz="3100"/>
          </a:p>
        </p:txBody>
      </p:sp>
      <p:sp>
        <p:nvSpPr>
          <p:cNvPr id="1159" name="Google Shape;1159;p138"/>
          <p:cNvSpPr/>
          <p:nvPr/>
        </p:nvSpPr>
        <p:spPr>
          <a:xfrm rot="8097578">
            <a:off x="8945721" y="4841865"/>
            <a:ext cx="1806941" cy="22104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  <p:pic>
        <p:nvPicPr>
          <p:cNvPr id="1166" name="Google Shape;116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612" y="1389425"/>
            <a:ext cx="7559524" cy="506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39"/>
          <p:cNvSpPr txBox="1">
            <a:spLocks noGrp="1"/>
          </p:cNvSpPr>
          <p:nvPr>
            <p:ph type="title"/>
          </p:nvPr>
        </p:nvSpPr>
        <p:spPr>
          <a:xfrm>
            <a:off x="806800" y="511700"/>
            <a:ext cx="9300600" cy="79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Evaluation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analysis</a:t>
            </a:r>
            <a:endParaRPr/>
          </a:p>
        </p:txBody>
      </p:sp>
      <p:sp>
        <p:nvSpPr>
          <p:cNvPr id="1174" name="Google Shape;1174;p1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  <p:pic>
        <p:nvPicPr>
          <p:cNvPr id="1175" name="Google Shape;117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887200" cy="233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41"/>
          <p:cNvSpPr txBox="1">
            <a:spLocks noGrp="1"/>
          </p:cNvSpPr>
          <p:nvPr>
            <p:ph type="ctrTitle"/>
          </p:nvPr>
        </p:nvSpPr>
        <p:spPr>
          <a:xfrm>
            <a:off x="762000" y="1815153"/>
            <a:ext cx="106680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b="1"/>
              <a:t>Conclusion</a:t>
            </a:r>
            <a:endParaRPr sz="2200" b="1"/>
          </a:p>
        </p:txBody>
      </p:sp>
      <p:sp>
        <p:nvSpPr>
          <p:cNvPr id="1182" name="Google Shape;1182;p141"/>
          <p:cNvSpPr txBox="1">
            <a:spLocks noGrp="1"/>
          </p:cNvSpPr>
          <p:nvPr>
            <p:ph type="subTitle" idx="1"/>
          </p:nvPr>
        </p:nvSpPr>
        <p:spPr>
          <a:xfrm>
            <a:off x="761999" y="4239353"/>
            <a:ext cx="10852200" cy="20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183" name="Google Shape;1183;p141"/>
          <p:cNvSpPr txBox="1"/>
          <p:nvPr/>
        </p:nvSpPr>
        <p:spPr>
          <a:xfrm>
            <a:off x="761999" y="594700"/>
            <a:ext cx="10668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CS-3372 Final Project Report</a:t>
            </a:r>
            <a:endParaRPr/>
          </a:p>
        </p:txBody>
      </p:sp>
      <p:sp>
        <p:nvSpPr>
          <p:cNvPr id="1184" name="Google Shape;1184;p141"/>
          <p:cNvSpPr txBox="1"/>
          <p:nvPr/>
        </p:nvSpPr>
        <p:spPr>
          <a:xfrm>
            <a:off x="761999" y="594699"/>
            <a:ext cx="10668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Group 1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Contributions</a:t>
            </a:r>
            <a:endParaRPr/>
          </a:p>
        </p:txBody>
      </p:sp>
      <p:sp>
        <p:nvSpPr>
          <p:cNvPr id="1191" name="Google Shape;1191;p142"/>
          <p:cNvSpPr txBox="1">
            <a:spLocks noGrp="1"/>
          </p:cNvSpPr>
          <p:nvPr>
            <p:ph type="body" idx="1"/>
          </p:nvPr>
        </p:nvSpPr>
        <p:spPr>
          <a:xfrm>
            <a:off x="838200" y="1846625"/>
            <a:ext cx="10515600" cy="46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The development of the comprehensive system model specifically designed for anonymous credentials in gas-metered execution environments.</a:t>
            </a:r>
            <a:endParaRPr/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2" name="Google Shape;242;p35" descr="Smart Contracts on Blockchain: Definition, Functionality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3674" y="494116"/>
            <a:ext cx="8804651" cy="586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Contributions</a:t>
            </a:r>
            <a:endParaRPr/>
          </a:p>
        </p:txBody>
      </p:sp>
      <p:sp>
        <p:nvSpPr>
          <p:cNvPr id="1198" name="Google Shape;1198;p1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6639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Providing:</a:t>
            </a:r>
            <a:endParaRPr/>
          </a:p>
          <a:p>
            <a:pPr marL="914400" lvl="1" indent="-36639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 a comparative analysis of revocation mechanisms, </a:t>
            </a:r>
            <a:endParaRPr sz="2800"/>
          </a:p>
          <a:p>
            <a:pPr marL="914400" lvl="1" indent="-36639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showing trade-offs between elliptic curve accumulators (efficient verification but costly updates) </a:t>
            </a:r>
            <a:endParaRPr sz="2800"/>
          </a:p>
          <a:p>
            <a:pPr marL="914400" lvl="1" indent="-36639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Merkle trees (scalable updates but less efficient verification), o</a:t>
            </a:r>
            <a:endParaRPr sz="2800"/>
          </a:p>
          <a:p>
            <a:pPr marL="914400" lvl="1" indent="-36639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ffering quantitative guidance for system design.</a:t>
            </a:r>
            <a:endParaRPr sz="2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Limitations and Future Work</a:t>
            </a:r>
            <a:endParaRPr/>
          </a:p>
        </p:txBody>
      </p:sp>
      <p:sp>
        <p:nvSpPr>
          <p:cNvPr id="1206" name="Google Shape;1206;p144"/>
          <p:cNvSpPr txBox="1">
            <a:spLocks noGrp="1"/>
          </p:cNvSpPr>
          <p:nvPr>
            <p:ph type="body" idx="1"/>
          </p:nvPr>
        </p:nvSpPr>
        <p:spPr>
          <a:xfrm>
            <a:off x="838200" y="1382799"/>
            <a:ext cx="10515600" cy="46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SzPts val="2500"/>
              <a:buChar char="-"/>
            </a:pPr>
            <a:r>
              <a:rPr lang="en-US" sz="2000" dirty="0"/>
              <a:t>Cryptographic Assumptions: </a:t>
            </a:r>
            <a:endParaRPr sz="2000" dirty="0"/>
          </a:p>
          <a:p>
            <a:pPr marL="914400" lvl="1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1600" dirty="0"/>
              <a:t>Reliance on </a:t>
            </a:r>
            <a:r>
              <a:rPr lang="en-US" sz="1600" b="1" dirty="0"/>
              <a:t>the q-Strong Diffie–Hellman assumption</a:t>
            </a:r>
            <a:r>
              <a:rPr lang="en-US" sz="1600" dirty="0"/>
              <a:t> for elliptic-curve accumulators introduces a potential single point of failure.</a:t>
            </a:r>
          </a:p>
          <a:p>
            <a:pPr marL="914400" lvl="1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1600" b="1" dirty="0"/>
              <a:t>Trusted setup requirements</a:t>
            </a:r>
            <a:r>
              <a:rPr lang="en-US" sz="1600" dirty="0"/>
              <a:t> in some </a:t>
            </a:r>
            <a:r>
              <a:rPr lang="en-US" sz="1600" dirty="0" err="1"/>
              <a:t>zk</a:t>
            </a:r>
            <a:r>
              <a:rPr lang="en-US" sz="1600" dirty="0"/>
              <a:t>-SNARKs pose similar risks.</a:t>
            </a:r>
            <a:endParaRPr sz="1600" dirty="0"/>
          </a:p>
          <a:p>
            <a:pPr marL="914400" lvl="1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1600" dirty="0"/>
              <a:t>Future work should:</a:t>
            </a:r>
            <a:endParaRPr sz="1600" dirty="0"/>
          </a:p>
          <a:p>
            <a:pPr marL="1371600" lvl="2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1600" dirty="0"/>
              <a:t>Investigate </a:t>
            </a:r>
            <a:r>
              <a:rPr lang="en-US" sz="1600" b="1" dirty="0"/>
              <a:t>more conservative cryptographic assumptions</a:t>
            </a:r>
            <a:r>
              <a:rPr lang="en-US" sz="1600" dirty="0"/>
              <a:t>.</a:t>
            </a:r>
            <a:endParaRPr sz="1600" dirty="0"/>
          </a:p>
          <a:p>
            <a:pPr marL="1371600" lvl="2" indent="-368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1600" dirty="0"/>
              <a:t>Explore </a:t>
            </a:r>
            <a:r>
              <a:rPr lang="en-US" sz="1600" b="1" dirty="0"/>
              <a:t>transparent setup alternatives</a:t>
            </a:r>
            <a:r>
              <a:rPr lang="en-US" sz="1600" dirty="0"/>
              <a:t> to avoid trust bottlenecks.</a:t>
            </a:r>
            <a:endParaRPr sz="1800" dirty="0"/>
          </a:p>
          <a:p>
            <a:pPr marL="457200" lvl="0" indent="0" algn="l" rtl="0">
              <a:lnSpc>
                <a:spcPct val="2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Limitations and Future Work</a:t>
            </a:r>
            <a:endParaRPr/>
          </a:p>
        </p:txBody>
      </p:sp>
      <p:sp>
        <p:nvSpPr>
          <p:cNvPr id="1213" name="Google Shape;1213;p145"/>
          <p:cNvSpPr txBox="1">
            <a:spLocks noGrp="1"/>
          </p:cNvSpPr>
          <p:nvPr>
            <p:ph type="body" idx="1"/>
          </p:nvPr>
        </p:nvSpPr>
        <p:spPr>
          <a:xfrm>
            <a:off x="838200" y="1316538"/>
            <a:ext cx="10515600" cy="46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Scalability issues with EC accumulators, which fail at very large set sizes. </a:t>
            </a:r>
            <a:endParaRPr dirty="0"/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Merkle trees have call-data scaling problems. </a:t>
            </a:r>
            <a:endParaRPr dirty="0"/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A hybrid approach or advanced cryptographic methods may solve this issue.</a:t>
            </a:r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Limitations and Future Work</a:t>
            </a:r>
            <a:endParaRPr/>
          </a:p>
        </p:txBody>
      </p:sp>
      <p:sp>
        <p:nvSpPr>
          <p:cNvPr id="1220" name="Google Shape;1220;p146"/>
          <p:cNvSpPr txBox="1">
            <a:spLocks noGrp="1"/>
          </p:cNvSpPr>
          <p:nvPr>
            <p:ph type="body" idx="1"/>
          </p:nvPr>
        </p:nvSpPr>
        <p:spPr>
          <a:xfrm>
            <a:off x="838200" y="1250277"/>
            <a:ext cx="10515600" cy="46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lvl="0" indent="-334327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64285"/>
              <a:buChar char="-"/>
            </a:pPr>
            <a:r>
              <a:rPr lang="en-US" dirty="0"/>
              <a:t>User experience challenges: </a:t>
            </a:r>
            <a:endParaRPr dirty="0"/>
          </a:p>
          <a:p>
            <a:pPr marL="914400" lvl="1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 dirty="0"/>
              <a:t>proof generation is too slow (2.7–6.2s), </a:t>
            </a:r>
            <a:endParaRPr dirty="0"/>
          </a:p>
          <a:p>
            <a:pPr marL="914400" lvl="1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 dirty="0"/>
              <a:t>witness management is complex for non-technical users. </a:t>
            </a:r>
            <a:endParaRPr dirty="0"/>
          </a:p>
          <a:p>
            <a:pPr marL="914400" lvl="1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 dirty="0"/>
              <a:t>Future research should focus on:</a:t>
            </a:r>
            <a:endParaRPr dirty="0"/>
          </a:p>
          <a:p>
            <a:pPr marL="1371600" lvl="2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n-US" dirty="0"/>
              <a:t> </a:t>
            </a:r>
            <a:r>
              <a:rPr lang="en-US" dirty="0">
                <a:solidFill>
                  <a:srgbClr val="BF9000"/>
                </a:solidFill>
              </a:rPr>
              <a:t>hardware acceleration,</a:t>
            </a:r>
            <a:r>
              <a:rPr lang="en-US" dirty="0"/>
              <a:t> </a:t>
            </a:r>
            <a:r>
              <a:rPr lang="en-US" dirty="0">
                <a:solidFill>
                  <a:srgbClr val="6AA84F"/>
                </a:solidFill>
              </a:rPr>
              <a:t>improved circuit architectures</a:t>
            </a:r>
            <a:r>
              <a:rPr lang="en-US" dirty="0"/>
              <a:t>, </a:t>
            </a:r>
            <a:r>
              <a:rPr lang="en-US" dirty="0">
                <a:solidFill>
                  <a:srgbClr val="CC4125"/>
                </a:solidFill>
              </a:rPr>
              <a:t>and user interface designs.</a:t>
            </a:r>
            <a:endParaRPr dirty="0">
              <a:solidFill>
                <a:srgbClr val="CC4125"/>
              </a:solidFill>
            </a:endParaRPr>
          </a:p>
          <a:p>
            <a:pPr marL="457200" lvl="0" indent="-39306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dirty="0"/>
              <a:t>Economic sustainability depends on evolving blockchain fee markets and layer-2 scaling solutions.</a:t>
            </a:r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47"/>
          <p:cNvSpPr txBox="1">
            <a:spLocks noGrp="1"/>
          </p:cNvSpPr>
          <p:nvPr>
            <p:ph type="ctrTitle"/>
          </p:nvPr>
        </p:nvSpPr>
        <p:spPr>
          <a:xfrm>
            <a:off x="762000" y="1815153"/>
            <a:ext cx="106680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b="1"/>
              <a:t>Reference</a:t>
            </a:r>
            <a:endParaRPr sz="2200" b="1"/>
          </a:p>
        </p:txBody>
      </p:sp>
      <p:sp>
        <p:nvSpPr>
          <p:cNvPr id="1227" name="Google Shape;1227;p147"/>
          <p:cNvSpPr txBox="1">
            <a:spLocks noGrp="1"/>
          </p:cNvSpPr>
          <p:nvPr>
            <p:ph type="subTitle" idx="1"/>
          </p:nvPr>
        </p:nvSpPr>
        <p:spPr>
          <a:xfrm>
            <a:off x="761999" y="4239353"/>
            <a:ext cx="10852200" cy="20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Materials that you can use to fact-check us !</a:t>
            </a:r>
            <a:endParaRPr/>
          </a:p>
        </p:txBody>
      </p:sp>
      <p:sp>
        <p:nvSpPr>
          <p:cNvPr id="1228" name="Google Shape;1228;p147"/>
          <p:cNvSpPr txBox="1"/>
          <p:nvPr/>
        </p:nvSpPr>
        <p:spPr>
          <a:xfrm>
            <a:off x="761999" y="594700"/>
            <a:ext cx="10668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CS-3372 Final Project Report</a:t>
            </a:r>
            <a:endParaRPr/>
          </a:p>
        </p:txBody>
      </p:sp>
      <p:sp>
        <p:nvSpPr>
          <p:cNvPr id="1229" name="Google Shape;1229;p147"/>
          <p:cNvSpPr txBox="1"/>
          <p:nvPr/>
        </p:nvSpPr>
        <p:spPr>
          <a:xfrm>
            <a:off x="761999" y="594699"/>
            <a:ext cx="10668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Group 1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List</a:t>
            </a:r>
            <a:endParaRPr/>
          </a:p>
        </p:txBody>
      </p:sp>
      <p:sp>
        <p:nvSpPr>
          <p:cNvPr id="1236" name="Google Shape;1236;p1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[0]: Slamanig, D. (2025). </a:t>
            </a:r>
            <a:r>
              <a:rPr lang="en-US" sz="2000" i="1"/>
              <a:t>Privacy-Preserving Authentication: Theory vs. Practice</a:t>
            </a:r>
            <a:r>
              <a:rPr lang="en-US" sz="2000"/>
              <a:t>. ArXiv.org.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https://arxiv.org/abs/2501.07209v1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[1]: Muth, R., Galal, T., Heiss, J., &amp; Tschorsch, F. (2022). </a:t>
            </a:r>
            <a:r>
              <a:rPr lang="en-US" sz="2000" i="1"/>
              <a:t>Towards Smart Contract-based Verification of Anonymous Credentials</a:t>
            </a:r>
            <a:r>
              <a:rPr lang="en-US" sz="2000"/>
              <a:t>. Cryptology EPrint Archive.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https://eprint.iacr.org/2022/492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237" name="Google Shape;1237;p1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List</a:t>
            </a:r>
            <a:endParaRPr/>
          </a:p>
        </p:txBody>
      </p:sp>
      <p:sp>
        <p:nvSpPr>
          <p:cNvPr id="1244" name="Google Shape;1244;p1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[2]: FinCEN - Financial Crimes Enforcement Network. (2019). </a:t>
            </a:r>
            <a:r>
              <a:rPr lang="en-US" sz="1600" i="1"/>
              <a:t>Application of FinCEN’s Regulations to Certain Business Models Involving Convertible Virtual Currencies</a:t>
            </a:r>
            <a:r>
              <a:rPr lang="en-US" sz="1600"/>
              <a:t> (p. 18).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https://www.fincen.gov/sites/default/files/2019-05/FinCEN%20CVC%20Guidance%20FINAL.pdf</a:t>
            </a: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[3]: Agrawal, Y. (2022, May 30). </a:t>
            </a:r>
            <a:r>
              <a:rPr lang="en-US" sz="1600" i="1"/>
              <a:t>A Beginners’ guide the basic Web3 Architecture and Tech Stack</a:t>
            </a:r>
            <a:r>
              <a:rPr lang="en-US" sz="1600"/>
              <a:t>. Web3Auth.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https://medium.com/toruslabs/a-beginners-guide-the-basic-web3-architecture-and-tech-stack-81f2061d263c</a:t>
            </a: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[4]: Flamini, A., Silvio Ranise, Sciarretta, G., Scuro, M., Smaniotto, N., &amp; Tomasi, A. (2025). </a:t>
            </a:r>
            <a:r>
              <a:rPr lang="en-US" sz="1600" i="1"/>
              <a:t>Public Key Accumulators for Revocation of Non-Anonymous Credentials</a:t>
            </a:r>
            <a:r>
              <a:rPr lang="en-US" sz="1600"/>
              <a:t>. Cryptology EPrint Archive.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https://eprint.iacr.org/2025/549</a:t>
            </a:r>
            <a:endParaRPr sz="1600"/>
          </a:p>
        </p:txBody>
      </p:sp>
      <p:sp>
        <p:nvSpPr>
          <p:cNvPr id="1245" name="Google Shape;1245;p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126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List</a:t>
            </a:r>
            <a:endParaRPr/>
          </a:p>
        </p:txBody>
      </p:sp>
      <p:sp>
        <p:nvSpPr>
          <p:cNvPr id="1252" name="Google Shape;1252;p1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[5]:Laurie, B., &amp; Kasper, E. (n.d.). </a:t>
            </a:r>
            <a:r>
              <a:rPr lang="en-US" sz="1600" i="1"/>
              <a:t>Revocation Transparency</a:t>
            </a:r>
            <a:r>
              <a:rPr lang="en-US" sz="1600"/>
              <a:t> (pp. 1–3). Retrieved August 16, 2025, from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https://www.links.org/files/RevocationTransparency.pdf</a:t>
            </a: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[6]: Bünz, B., Bootle, J., Boneh, D., Poelstra, A., Pieter Wuille, &amp; Maxwell, G. (2017). </a:t>
            </a:r>
            <a:r>
              <a:rPr lang="en-US" sz="1600" i="1"/>
              <a:t>Bulletproofs: Short Proofs for Confidential Transactions and More</a:t>
            </a:r>
            <a:r>
              <a:rPr lang="en-US" sz="1600"/>
              <a:t>. Cryptology EPrint Archive. https://eprint.iacr.org/2017/1066</a:t>
            </a: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[7]: kd14. (2025, February 18). </a:t>
            </a:r>
            <a:r>
              <a:rPr lang="en-US" sz="1600" i="1"/>
              <a:t>Sparse Merkle Tree vs Indexed Merkle Tree</a:t>
            </a:r>
            <a:r>
              <a:rPr lang="en-US" sz="1600"/>
              <a:t>. Vac.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https://forum.vac.dev/t/sparse-merkle-tree-vs-indexed-merkle-tree/438</a:t>
            </a: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[8]: Camenisch, J., Kohlweiss, M., &amp; Soriente, C. (2008). </a:t>
            </a:r>
            <a:r>
              <a:rPr lang="en-US" sz="1600" i="1"/>
              <a:t>An Accumulator Based on Bilinear Maps and Efficient Revocation for Anonymous Credentials</a:t>
            </a:r>
            <a:r>
              <a:rPr lang="en-US" sz="1600"/>
              <a:t>. Cryptology EPrint Archive (Eprint.iacr.org).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https://eprint.iacr.org/2008/539</a:t>
            </a:r>
            <a:endParaRPr sz="1600"/>
          </a:p>
        </p:txBody>
      </p:sp>
      <p:sp>
        <p:nvSpPr>
          <p:cNvPr id="1253" name="Google Shape;1253;p1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127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List</a:t>
            </a:r>
            <a:endParaRPr/>
          </a:p>
        </p:txBody>
      </p:sp>
      <p:sp>
        <p:nvSpPr>
          <p:cNvPr id="1260" name="Google Shape;1260;p1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[9]: Mühle, A., Grüner, A., Gayvoronskaya, T., &amp; Meinel, C. (2018). A survey on essential components of a self-sovereign identity. </a:t>
            </a:r>
            <a:r>
              <a:rPr lang="en-US" sz="1600" i="1"/>
              <a:t>Computer Science Review</a:t>
            </a:r>
            <a:r>
              <a:rPr lang="en-US" sz="1600"/>
              <a:t>, </a:t>
            </a:r>
            <a:r>
              <a:rPr lang="en-US" sz="1600" i="1"/>
              <a:t>30</a:t>
            </a:r>
            <a:r>
              <a:rPr lang="en-US" sz="1600"/>
              <a:t>, 80–86. https://doi.org/10.1016/j.cosrev.2018.10.002</a:t>
            </a: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[10]: Stinson, D. R. (2019). </a:t>
            </a:r>
            <a:r>
              <a:rPr lang="en-US" sz="1600" i="1"/>
              <a:t>Cryptography: Theory and Practice</a:t>
            </a:r>
            <a:r>
              <a:rPr lang="en-US" sz="1600"/>
              <a:t>. (Original work published 1995)</a:t>
            </a: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[11]: Thaler, J. (2022). </a:t>
            </a:r>
            <a:r>
              <a:rPr lang="en-US" sz="1600" i="1"/>
              <a:t>Proofs, Arguments, and Zero-Knowledge 1</a:t>
            </a:r>
            <a:r>
              <a:rPr lang="en-US" sz="1600"/>
              <a:t>.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https://people.cs.georgetown.edu/jthaler/ProofsArgsAndZK.pdf</a:t>
            </a: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[12]: Investopedia. (2025, February 9). </a:t>
            </a:r>
            <a:r>
              <a:rPr lang="en-US" sz="1600" i="1"/>
              <a:t>Smart Contracts</a:t>
            </a:r>
            <a:r>
              <a:rPr lang="en-US" sz="1600"/>
              <a:t>. Investopedia.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https://www.investopedia.com/terms/s/smart-contracts.asp</a:t>
            </a: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1261" name="Google Shape;1261;p1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List</a:t>
            </a:r>
            <a:endParaRPr/>
          </a:p>
        </p:txBody>
      </p:sp>
      <p:sp>
        <p:nvSpPr>
          <p:cNvPr id="1268" name="Google Shape;1268;p1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[13]:Tessaro, S., &amp; Zhu, C. (2023). Revisiting BBS signatures. </a:t>
            </a:r>
            <a:r>
              <a:rPr lang="en-US" sz="2000" i="1"/>
              <a:t>Annual International Conference on the Theory and Applications of Cryptographic Techniques</a:t>
            </a:r>
            <a:r>
              <a:rPr lang="en-US" sz="2000"/>
              <a:t>.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https://eprint.iacr.org/2023/275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[14]: Nguyen, L. (2005, April 28). </a:t>
            </a:r>
            <a:r>
              <a:rPr lang="en-US" sz="2000" i="1"/>
              <a:t>Accumulators from Bilinear Pairings and Applications to ID-based Ring Signatures and Group Membership Revocation</a:t>
            </a:r>
            <a:r>
              <a:rPr lang="en-US" sz="2000"/>
              <a:t>. Cryptology EPrint Archive.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https://eprint.iacr.org/2005/123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</p:txBody>
      </p:sp>
      <p:sp>
        <p:nvSpPr>
          <p:cNvPr id="1269" name="Google Shape;1269;p1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Some Terms We May Use (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[0]</a:t>
            </a:r>
            <a:r>
              <a:rPr lang="en-US"/>
              <a:t> &amp;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[11]</a:t>
            </a:r>
            <a:r>
              <a:rPr lang="en-US"/>
              <a:t> )</a:t>
            </a:r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Interactive Proof: </a:t>
            </a:r>
            <a:r>
              <a:rPr lang="en-US"/>
              <a:t>Prover can interact and send a message to Verifier, and Verifier can send back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Non-Interactive Proof: </a:t>
            </a:r>
            <a:r>
              <a:rPr lang="en-US"/>
              <a:t>Prover only sends 1 message to Verifier only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SNARK (zk-SNARK):  </a:t>
            </a: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Succinct Non-interactive Arguments of Knowledge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a non-interactive ZKP, but short &amp; can be verified effectively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List</a:t>
            </a:r>
            <a:endParaRPr/>
          </a:p>
        </p:txBody>
      </p:sp>
      <p:sp>
        <p:nvSpPr>
          <p:cNvPr id="1276" name="Google Shape;1276;p1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[15]: Groth, J. (2016). </a:t>
            </a:r>
            <a:r>
              <a:rPr lang="en-US" sz="2000" i="1"/>
              <a:t>On the Size of Pairing-based Non-interactive Arguments</a:t>
            </a:r>
            <a:r>
              <a:rPr lang="en-US" sz="2000"/>
              <a:t>. EPrint IACR. https://eprint.iacr.org/2016/260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[16]: Grassi, L., Dmitry Khovratovich, Rechberger, C., Roy, A., &amp; Schofnegger, M. (2019). </a:t>
            </a:r>
            <a:r>
              <a:rPr lang="en-US" sz="2000" i="1"/>
              <a:t>Poseidon: A New Hash Function for Zero-Knowledge Proof Systems</a:t>
            </a:r>
            <a:r>
              <a:rPr lang="en-US" sz="2000"/>
              <a:t>. Cryptology EPrint Archive. https://eprint.iacr.org/2019/458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277" name="Google Shape;1277;p1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List</a:t>
            </a:r>
            <a:endParaRPr/>
          </a:p>
        </p:txBody>
      </p:sp>
      <p:sp>
        <p:nvSpPr>
          <p:cNvPr id="1284" name="Google Shape;1284;p1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[17]: Albrecht, M., Grassi, L., Rechberger, C., Roy, A., &amp; Tiessen, T. (2016). </a:t>
            </a:r>
            <a:r>
              <a:rPr lang="en-US" sz="1900" i="1"/>
              <a:t>MiMC: Efficient Encryption and Cryptographic Hashing with Minimal Multiplicative Complexity</a:t>
            </a:r>
            <a:r>
              <a:rPr lang="en-US" sz="1900"/>
              <a:t>. Cryptology EPrint Archive.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https://eprint.iacr.org/2016/492</a:t>
            </a: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[18]: Bertoni, G., Daemen, J., Peeters, M., &amp; Assche, G. (2008). </a:t>
            </a:r>
            <a:r>
              <a:rPr lang="en-US" sz="1900" i="1"/>
              <a:t>On the Indifferentiability of the Sponge Construction</a:t>
            </a:r>
            <a:r>
              <a:rPr lang="en-US" sz="1900"/>
              <a:t>. https://www.iacr.org/archive/eurocrypt2008/49650180/49650180.pdf</a:t>
            </a: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[19]:Lefevre, C. (2023). </a:t>
            </a:r>
            <a:r>
              <a:rPr lang="en-US" sz="1900" i="1"/>
              <a:t>Indifferentiability of the Sponge Construction with a Restricted Number of Message Blocks</a:t>
            </a:r>
            <a:r>
              <a:rPr lang="en-US" sz="1900"/>
              <a:t>. Cryptology EPrint Archive. https://eprint.iacr.org/2023/217</a:t>
            </a: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85" name="Google Shape;1285;p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List</a:t>
            </a:r>
            <a:endParaRPr/>
          </a:p>
        </p:txBody>
      </p:sp>
      <p:sp>
        <p:nvSpPr>
          <p:cNvPr id="1292" name="Google Shape;1292;p1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[20]: Haider, F. (2018). Compact Sparse Merkle Trees.</a:t>
            </a: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[21]: Indexed Merkle Tree (Nullifier Tree) | Privacy-first zkRollup | Aztec Documentation. (2025). Retrieved August 17, 2025, from Aztec.network website: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https://docs.aztec.network/aztec/concepts/advanced/storage/indexed_merkle_tree</a:t>
            </a: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[22]: Merkle Tree | Pangea. (n.d.). Retrieved from pangea.cloud website: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https://pangea.cloud/docs/audit/merkle-trees</a:t>
            </a: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93" name="Google Shape;1293;p1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List</a:t>
            </a:r>
            <a:endParaRPr/>
          </a:p>
        </p:txBody>
      </p:sp>
      <p:sp>
        <p:nvSpPr>
          <p:cNvPr id="1300" name="Google Shape;1300;p1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[23]: Privacy Stewards of Ethereum. (2023, August 17). Indexed Merkle Trees - Lasse/Aztec Labs. Retrieved August 17, 2025, from YouTube website: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https://www.youtube.com/watch?v=x_0ZhUKtWSs</a:t>
            </a: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[24]: Nomos Team. (2025, March 17). Designing Nullifier Sets for Nomos Zones: Sparse vs Indexed Merkle Trees. Retrieved August 17, 2025, from Nomos Blog website: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https://blog.nomos.tech/designing-nullifier-sets-for-nomos-zones-sparse-vs-indexed-merkle-trees/</a:t>
            </a: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01" name="Google Shape;1301;p1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List</a:t>
            </a:r>
            <a:endParaRPr/>
          </a:p>
        </p:txBody>
      </p:sp>
      <p:sp>
        <p:nvSpPr>
          <p:cNvPr id="1308" name="Google Shape;1308;p1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[25]: Notes (UTXOs) | Privacy-first zkRollup | Aztec Documentation. (2025). Retrieved August 17, 2025, from Aztec.network website: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https://docs.aztec.network/aztec/concepts/storage/notes</a:t>
            </a: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[26]: Notes, Nullifiers, and Trees. (2025). Retrieved from Penumbra.zone website: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https://protocol.penumbra.zone/main/concepts/notes_nullifiers_trees.html</a:t>
            </a: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09" name="Google Shape;1309;p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134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Abbreviations (Follow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[1] </a:t>
            </a:r>
            <a:r>
              <a:rPr lang="en-US"/>
              <a:t>&amp;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[2]</a:t>
            </a:r>
            <a:r>
              <a:rPr lang="en-US"/>
              <a:t>)</a:t>
            </a:r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b="1">
                <a:solidFill>
                  <a:srgbClr val="FF0000"/>
                </a:solidFill>
              </a:rPr>
              <a:t>I: Issuers </a:t>
            </a:r>
            <a:r>
              <a:rPr lang="en-US"/>
              <a:t>(Who issue the credential &amp; update the ledger &amp; revoke a credential)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D658"/>
              </a:buClr>
              <a:buSzPts val="2800"/>
              <a:buChar char="•"/>
            </a:pPr>
            <a:r>
              <a:rPr lang="en-US" b="1">
                <a:solidFill>
                  <a:srgbClr val="43D658"/>
                </a:solidFill>
              </a:rPr>
              <a:t>H: Holder </a:t>
            </a:r>
            <a:r>
              <a:rPr lang="en-US"/>
              <a:t>(Credential Holder &amp; Prove generator convince the Verifier on a statement(s) )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Char char="•"/>
            </a:pPr>
            <a:r>
              <a:rPr lang="en-US" b="1">
                <a:solidFill>
                  <a:srgbClr val="FFC000"/>
                </a:solidFill>
              </a:rPr>
              <a:t>V: Verifier </a:t>
            </a:r>
            <a:r>
              <a:rPr lang="en-US"/>
              <a:t>(a Smart-Contract for checking the H’s proof validity &amp; deploying the proof on-chain)</a:t>
            </a:r>
            <a:endParaRPr/>
          </a:p>
          <a:p>
            <a:pPr marL="22860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title"/>
          </p:nvPr>
        </p:nvSpPr>
        <p:spPr>
          <a:xfrm>
            <a:off x="838200" y="37963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Abbreviations (Follow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[1] </a:t>
            </a:r>
            <a:r>
              <a:rPr lang="en-US"/>
              <a:t>&amp;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[2]</a:t>
            </a:r>
            <a:r>
              <a:rPr lang="en-US"/>
              <a:t>)</a:t>
            </a:r>
            <a:endParaRPr/>
          </a:p>
        </p:txBody>
      </p:sp>
      <p:sp>
        <p:nvSpPr>
          <p:cNvPr id="264" name="Google Shape;264;p38"/>
          <p:cNvSpPr txBox="1">
            <a:spLocks noGrp="1"/>
          </p:cNvSpPr>
          <p:nvPr>
            <p:ph type="body" idx="1"/>
          </p:nvPr>
        </p:nvSpPr>
        <p:spPr>
          <a:xfrm>
            <a:off x="838200" y="148018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2860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Char char="•"/>
            </a:pPr>
            <a:r>
              <a:rPr lang="en-US" sz="2800" b="1" dirty="0">
                <a:solidFill>
                  <a:srgbClr val="FFC000"/>
                </a:solidFill>
              </a:rPr>
              <a:t>D-Apps: </a:t>
            </a:r>
            <a:endParaRPr dirty="0"/>
          </a:p>
          <a:p>
            <a:pPr marL="685800" lvl="1" indent="-228600" algn="l" rtl="0">
              <a:lnSpc>
                <a:spcPct val="2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Decentralized Application –</a:t>
            </a:r>
            <a:endParaRPr dirty="0"/>
          </a:p>
          <a:p>
            <a:pPr marL="685800" lvl="1" indent="-228600" algn="l" rtl="0">
              <a:lnSpc>
                <a:spcPct val="2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a type of </a:t>
            </a:r>
            <a:r>
              <a:rPr lang="en-US" b="1" dirty="0"/>
              <a:t>autonomous application</a:t>
            </a:r>
            <a:r>
              <a:rPr lang="en-US" dirty="0"/>
              <a:t> </a:t>
            </a:r>
            <a:endParaRPr dirty="0"/>
          </a:p>
          <a:p>
            <a:pPr marL="685800" lvl="1" indent="-228600" algn="l" rtl="0">
              <a:lnSpc>
                <a:spcPct val="2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not controlled by a centralized party, </a:t>
            </a:r>
            <a:endParaRPr dirty="0"/>
          </a:p>
          <a:p>
            <a:pPr marL="685800" lvl="1" indent="-228600" algn="l" rtl="0">
              <a:lnSpc>
                <a:spcPct val="2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with all assets public &amp; accessible</a:t>
            </a:r>
            <a:endParaRPr dirty="0"/>
          </a:p>
          <a:p>
            <a:pPr marL="228600" lvl="0" indent="-64135" algn="l" rtl="0">
              <a:lnSpc>
                <a:spcPct val="2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65" name="Google Shape;265;p38"/>
          <p:cNvSpPr txBox="1">
            <a:spLocks noGrp="1"/>
          </p:cNvSpPr>
          <p:nvPr>
            <p:ph type="body" idx="2"/>
          </p:nvPr>
        </p:nvSpPr>
        <p:spPr>
          <a:xfrm>
            <a:off x="6172200" y="1558041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Char char="•"/>
            </a:pPr>
            <a:r>
              <a:rPr lang="en-US" sz="2800" b="1" dirty="0">
                <a:solidFill>
                  <a:srgbClr val="FFC000"/>
                </a:solidFill>
              </a:rPr>
              <a:t>D: Developers </a:t>
            </a:r>
            <a:endParaRPr dirty="0"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/>
              <a:t>(The ones who write out the smart contract)</a:t>
            </a:r>
            <a:endParaRPr dirty="0"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by using the data from the ledger </a:t>
            </a:r>
            <a:endParaRPr dirty="0"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They build the D-Apps that interact with the holder.”</a:t>
            </a:r>
            <a:endParaRPr dirty="0"/>
          </a:p>
          <a:p>
            <a:pPr marL="228600" lvl="0" indent="-6413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66" name="Google Shape;26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ZKP Proof Between H &amp; V Include</a:t>
            </a:r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body" idx="1"/>
          </p:nvPr>
        </p:nvSpPr>
        <p:spPr>
          <a:xfrm>
            <a:off x="838200" y="1591075"/>
            <a:ext cx="10515600" cy="4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1526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Proof of Being a Valid Credential or Not</a:t>
            </a:r>
            <a:endParaRPr/>
          </a:p>
          <a:p>
            <a:pPr marL="685800" lvl="1" indent="-215264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Proof Credential being signed by issuer (Signature Verification Algorithm)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[13]</a:t>
            </a:r>
            <a:endParaRPr sz="2800"/>
          </a:p>
          <a:p>
            <a:pPr marL="685800" lvl="1" indent="-215264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Proof of Credential Revocability</a:t>
            </a:r>
            <a:endParaRPr/>
          </a:p>
          <a:p>
            <a:pPr marL="1143000" lvl="2" indent="-217169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b="1"/>
              <a:t>Accumulator Model (ZKP) </a:t>
            </a:r>
            <a:r>
              <a:rPr lang="en-US" sz="2400" b="1" u="sng">
                <a:solidFill>
                  <a:schemeClr val="hlink"/>
                </a:solidFill>
                <a:hlinkClick r:id="rId3"/>
              </a:rPr>
              <a:t>[4]</a:t>
            </a:r>
            <a:r>
              <a:rPr lang="en-US" sz="2400" b="1"/>
              <a:t>, </a:t>
            </a:r>
            <a:r>
              <a:rPr lang="en-US" sz="2400" b="1" u="sng">
                <a:solidFill>
                  <a:schemeClr val="hlink"/>
                </a:solidFill>
                <a:hlinkClick r:id="rId3"/>
              </a:rPr>
              <a:t>[8]</a:t>
            </a:r>
            <a:endParaRPr sz="2400" b="1"/>
          </a:p>
          <a:p>
            <a:pPr marL="1143000" lvl="2" indent="-217169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b="1"/>
              <a:t>Merkel-Tree Proving (ZKP) </a:t>
            </a:r>
            <a:r>
              <a:rPr lang="en-US" sz="2400" b="1" u="sng">
                <a:solidFill>
                  <a:schemeClr val="hlink"/>
                </a:solidFill>
                <a:hlinkClick r:id="rId3"/>
              </a:rPr>
              <a:t>[5], [7]</a:t>
            </a:r>
            <a:endParaRPr sz="2400" b="1"/>
          </a:p>
          <a:p>
            <a:pPr marL="457200" lvl="1" indent="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838200" y="3206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ZKP Proof Between H &amp; V Include</a:t>
            </a:r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Proof of User’s Attribute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Range-Proof (Bulletproof) </a:t>
            </a:r>
            <a:r>
              <a:rPr lang="en-US" sz="2800" b="1" u="sng">
                <a:solidFill>
                  <a:schemeClr val="hlink"/>
                </a:solidFill>
                <a:hlinkClick r:id="rId3"/>
              </a:rPr>
              <a:t>[6]</a:t>
            </a:r>
            <a:endParaRPr sz="2800" b="1"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(In)Equality Proving (out-of-scope) </a:t>
            </a:r>
            <a:r>
              <a:rPr lang="en-US" sz="2800" b="1" u="sng">
                <a:solidFill>
                  <a:schemeClr val="hlink"/>
                </a:solidFill>
                <a:hlinkClick r:id="rId3"/>
              </a:rPr>
              <a:t>[1]</a:t>
            </a:r>
            <a:endParaRPr sz="2800" b="1"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  <p:sp>
        <p:nvSpPr>
          <p:cNvPr id="282" name="Google Shape;282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Ideal Criteria of Our System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[11]</a:t>
            </a:r>
            <a:endParaRPr/>
          </a:p>
        </p:txBody>
      </p:sp>
      <p:sp>
        <p:nvSpPr>
          <p:cNvPr id="289" name="Google Shape;289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0" name="Google Shape;290;p41"/>
          <p:cNvSpPr txBox="1">
            <a:spLocks noGrp="1"/>
          </p:cNvSpPr>
          <p:nvPr>
            <p:ph type="body" idx="1"/>
          </p:nvPr>
        </p:nvSpPr>
        <p:spPr>
          <a:xfrm>
            <a:off x="838200" y="150757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Char char="•"/>
            </a:pPr>
            <a:r>
              <a:rPr lang="en-US" dirty="0">
                <a:solidFill>
                  <a:srgbClr val="00B050"/>
                </a:solidFill>
              </a:rPr>
              <a:t>Completeness</a:t>
            </a:r>
            <a:r>
              <a:rPr lang="en-US" dirty="0"/>
              <a:t>: A true statement is always convincing</a:t>
            </a:r>
            <a:endParaRPr dirty="0"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dirty="0">
                <a:solidFill>
                  <a:srgbClr val="FF0000"/>
                </a:solidFill>
              </a:rPr>
              <a:t>Soundness</a:t>
            </a:r>
            <a:r>
              <a:rPr lang="en-US" dirty="0"/>
              <a:t>: No False Statement can be convincing </a:t>
            </a:r>
            <a:endParaRPr dirty="0"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ct val="100000"/>
              <a:buChar char="•"/>
            </a:pPr>
            <a:r>
              <a:rPr lang="en-US" dirty="0">
                <a:solidFill>
                  <a:srgbClr val="FFC000"/>
                </a:solidFill>
              </a:rPr>
              <a:t>Efficiency</a:t>
            </a:r>
            <a:r>
              <a:rPr lang="en-US" dirty="0"/>
              <a:t>: You can verify my proof within a short-time &amp; my proof is lite</a:t>
            </a:r>
            <a:endParaRPr dirty="0"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ct val="100000"/>
              <a:buChar char="•"/>
            </a:pPr>
            <a:r>
              <a:rPr lang="en-US" dirty="0">
                <a:solidFill>
                  <a:srgbClr val="00B0F0"/>
                </a:solidFill>
              </a:rPr>
              <a:t>Security</a:t>
            </a:r>
            <a:r>
              <a:rPr lang="en-US" dirty="0"/>
              <a:t>: You cannot use my proof on my credential to find or link my identity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70075"/>
            <a:ext cx="10515600" cy="289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ctrTitle"/>
          </p:nvPr>
        </p:nvSpPr>
        <p:spPr>
          <a:xfrm>
            <a:off x="762000" y="1815153"/>
            <a:ext cx="10668001" cy="21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>
              <a:lnSpc>
                <a:spcPct val="150000"/>
              </a:lnSpc>
              <a:buSzPct val="272727"/>
            </a:pPr>
            <a:r>
              <a:rPr lang="en-US" sz="4800" b="1" dirty="0"/>
              <a:t>Vi-</a:t>
            </a:r>
            <a:r>
              <a:rPr lang="en-US" sz="4800" b="1" dirty="0" err="1"/>
              <a:t>AnonCred</a:t>
            </a:r>
            <a:r>
              <a:rPr lang="en-US" sz="4800" b="1" dirty="0"/>
              <a:t> Repo</a:t>
            </a:r>
            <a:r>
              <a:rPr lang="en-US" sz="4800" b="1" dirty="0">
                <a:sym typeface="Wingdings" pitchFamily="2" charset="2"/>
              </a:rPr>
              <a:t> (Full Codework)</a:t>
            </a:r>
            <a:br>
              <a:rPr lang="en-US" sz="4800" b="1" dirty="0">
                <a:sym typeface="Wingdings" pitchFamily="2" charset="2"/>
              </a:rPr>
            </a:br>
            <a:r>
              <a:rPr lang="en-US" sz="2000" b="1" dirty="0">
                <a:solidFill>
                  <a:schemeClr val="tx1"/>
                </a:solidFill>
                <a:effectLst/>
                <a:latin typeface="Menlo" panose="020B0609030804020204" pitchFamily="49" charset="0"/>
                <a:hlinkClick r:id="rId3"/>
              </a:rPr>
              <a:t>https://github.com/CS-3372-Anonymous-Credential-Experiment/Vi-Anonymous-Credential</a:t>
            </a:r>
            <a:endParaRPr lang="en-US" sz="2000" b="1" dirty="0"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761999" y="4239353"/>
            <a:ext cx="10852246" cy="2023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Dat Tran </a:t>
            </a:r>
            <a:r>
              <a:rPr lang="en-US" b="1" baseline="30000">
                <a:latin typeface="Libre Franklin"/>
                <a:ea typeface="Libre Franklin"/>
                <a:cs typeface="Libre Franklin"/>
                <a:sym typeface="Libre Franklin"/>
              </a:rPr>
              <a:t>(*)</a:t>
            </a: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, Cuong Nguyen, Dung Nguyen,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Khiem Nguyen, An Nguyen</a:t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1999" y="594700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CS-3372 Final Project Report</a:t>
            </a: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761999" y="594699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Group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ctrTitle"/>
          </p:nvPr>
        </p:nvSpPr>
        <p:spPr>
          <a:xfrm>
            <a:off x="762000" y="1815153"/>
            <a:ext cx="10668001" cy="21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b="1"/>
              <a:t>The Revocability Protocol</a:t>
            </a:r>
            <a:endParaRPr sz="2200" b="1"/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1"/>
          </p:nvPr>
        </p:nvSpPr>
        <p:spPr>
          <a:xfrm>
            <a:off x="761999" y="4239353"/>
            <a:ext cx="10852246" cy="2023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Dat Tran:  Accumulator-Based Design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Cuong Nguyen:  Merkle Tree-Based Design</a:t>
            </a:r>
            <a:endParaRPr/>
          </a:p>
        </p:txBody>
      </p:sp>
      <p:sp>
        <p:nvSpPr>
          <p:cNvPr id="304" name="Google Shape;304;p43"/>
          <p:cNvSpPr txBox="1"/>
          <p:nvPr/>
        </p:nvSpPr>
        <p:spPr>
          <a:xfrm>
            <a:off x="761999" y="594700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CS-3372 Final Project Report</a:t>
            </a:r>
            <a:endParaRPr/>
          </a:p>
        </p:txBody>
      </p:sp>
      <p:sp>
        <p:nvSpPr>
          <p:cNvPr id="305" name="Google Shape;305;p43"/>
          <p:cNvSpPr txBox="1"/>
          <p:nvPr/>
        </p:nvSpPr>
        <p:spPr>
          <a:xfrm>
            <a:off x="761999" y="594699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Group 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How to Handle the Revocability Problem</a:t>
            </a:r>
            <a:endParaRPr/>
          </a:p>
        </p:txBody>
      </p:sp>
      <p:sp>
        <p:nvSpPr>
          <p:cNvPr id="312" name="Google Shape;312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Common Approaches: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Non-Membership Proving (Proof that your credentials have not been revoked)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Membership Proving (Proof that your credentials are still valid)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actual system deployment: Rate of Revoked Credential is low</a:t>
            </a:r>
            <a:r>
              <a:rPr lang="en-US" sz="2800" b="1"/>
              <a:t> </a:t>
            </a:r>
            <a:r>
              <a:rPr lang="en-US" sz="2800" b="1" u="sng">
                <a:solidFill>
                  <a:schemeClr val="hlink"/>
                </a:solidFill>
                <a:hlinkClick r:id="rId3"/>
              </a:rPr>
              <a:t>[4]</a:t>
            </a: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Accumulator Based Idea</a:t>
            </a:r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Originally suggested by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[12]</a:t>
            </a:r>
            <a:r>
              <a:rPr lang="en-US"/>
              <a:t>, the Accumulator is: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Collision-Resistant Hash Function accepts secret inputs, &amp; the result of the hash returns an </a:t>
            </a:r>
            <a:r>
              <a:rPr lang="en-US" b="1" i="1"/>
              <a:t>accumulated value &amp; witness</a:t>
            </a:r>
            <a:endParaRPr b="1" i="1"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Each secret input has a </a:t>
            </a:r>
            <a:r>
              <a:rPr lang="en-US" b="1"/>
              <a:t>”witness” </a:t>
            </a:r>
            <a:r>
              <a:rPr lang="en-US"/>
              <a:t>for creating (non) membership proof of inclusion/ exclusion of the accumulator </a:t>
            </a:r>
            <a:endParaRPr/>
          </a:p>
        </p:txBody>
      </p:sp>
      <p:sp>
        <p:nvSpPr>
          <p:cNvPr id="321" name="Google Shape;32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Accumulator Enhancement</a:t>
            </a:r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a Credential or Values being revoked, all witness of valid holders have to recalculate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But Computation can be expensive &amp; chance of revoke is small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Make the Accumulated Values update by using revoked values (not using the valid values) </a:t>
            </a:r>
            <a:r>
              <a:rPr lang="en-US" sz="2800" b="1" u="sng">
                <a:solidFill>
                  <a:schemeClr val="hlink"/>
                </a:solidFill>
                <a:hlinkClick r:id="rId3"/>
              </a:rPr>
              <a:t>[4]</a:t>
            </a:r>
            <a:r>
              <a:rPr lang="en-US" sz="2800" b="1"/>
              <a:t>, </a:t>
            </a:r>
            <a:r>
              <a:rPr lang="en-US" sz="2800" b="1" u="sng">
                <a:solidFill>
                  <a:schemeClr val="hlink"/>
                </a:solidFill>
                <a:hlinkClick r:id="rId3"/>
              </a:rPr>
              <a:t>[13]</a:t>
            </a:r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Accumulator Enhancement</a:t>
            </a:r>
            <a:endParaRPr/>
          </a:p>
        </p:txBody>
      </p:sp>
      <p:sp>
        <p:nvSpPr>
          <p:cNvPr id="336" name="Google Shape;336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68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1526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To simplify the calculation &amp; accumulator construction &amp; we work with the </a:t>
            </a:r>
            <a:r>
              <a:rPr lang="en-US" b="1" i="1" dirty="0"/>
              <a:t>Bi-Linear Pairing Accumulator</a:t>
            </a: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[14]</a:t>
            </a:r>
            <a:endParaRPr dirty="0"/>
          </a:p>
          <a:p>
            <a:pPr marL="228600" lvl="0" indent="-21526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We choose to work on Elliptic Curve Encryption – Instead of RSA-based (More secure &amp; lighter accumulator size)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[15]</a:t>
            </a:r>
            <a:endParaRPr dirty="0"/>
          </a:p>
          <a:p>
            <a:pPr marL="228600" lvl="0" indent="-21526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Why is this Secure: Strong Diffie-Hellman (q-SDH) Assumption(s) </a:t>
            </a:r>
            <a:r>
              <a:rPr lang="en-US" sz="2800" b="1" u="sng" dirty="0">
                <a:solidFill>
                  <a:schemeClr val="hlink"/>
                </a:solidFill>
                <a:hlinkClick r:id="rId3"/>
              </a:rPr>
              <a:t>[8]</a:t>
            </a:r>
            <a:endParaRPr dirty="0"/>
          </a:p>
        </p:txBody>
      </p:sp>
      <p:sp>
        <p:nvSpPr>
          <p:cNvPr id="337" name="Google Shape;337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8" descr="A black text on a white background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43467" y="1875028"/>
            <a:ext cx="10905066" cy="310794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25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9" descr="A close-up of a text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7600"/>
          <a:stretch/>
        </p:blipFill>
        <p:spPr>
          <a:xfrm>
            <a:off x="754062" y="800100"/>
            <a:ext cx="10683875" cy="173012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354" y="2788987"/>
            <a:ext cx="10679945" cy="104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0354" y="4097485"/>
            <a:ext cx="10483443" cy="124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355900" y="320550"/>
            <a:ext cx="11926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How the Accumulator been Constructed  </a:t>
            </a:r>
            <a:r>
              <a:rPr lang="en-US" sz="4400" b="1" u="sng">
                <a:solidFill>
                  <a:schemeClr val="hlink"/>
                </a:solidFill>
                <a:hlinkClick r:id="rId3"/>
              </a:rPr>
              <a:t>[4]</a:t>
            </a:r>
            <a:endParaRPr/>
          </a:p>
        </p:txBody>
      </p:sp>
      <p:sp>
        <p:nvSpPr>
          <p:cNvPr id="359" name="Google Shape;359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Initialize the accumulated values 𝛂 (no credential being revoked) using issuer’s public parameter + a random exponentiation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Initialize the set of all possible message can sign by issuer (except the secret-key): D</a:t>
            </a:r>
            <a:endParaRPr/>
          </a:p>
        </p:txBody>
      </p:sp>
      <p:sp>
        <p:nvSpPr>
          <p:cNvPr id="360" name="Google Shape;360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How the Accumulator been Constructed 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[4]</a:t>
            </a:r>
            <a:endParaRPr/>
          </a:p>
        </p:txBody>
      </p:sp>
      <p:sp>
        <p:nvSpPr>
          <p:cNvPr id="367" name="Google Shape;367;p51"/>
          <p:cNvSpPr txBox="1">
            <a:spLocks noGrp="1"/>
          </p:cNvSpPr>
          <p:nvPr>
            <p:ph type="body" idx="1"/>
          </p:nvPr>
        </p:nvSpPr>
        <p:spPr>
          <a:xfrm>
            <a:off x="838200" y="1590261"/>
            <a:ext cx="10515600" cy="45865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new witness at time t for an values x defined as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Only update the accumulated values by adding the secret of the revoked holder (x) &amp; publish x to a public list  𝛅</a:t>
            </a:r>
            <a:endParaRPr dirty="0"/>
          </a:p>
        </p:txBody>
      </p:sp>
      <p:sp>
        <p:nvSpPr>
          <p:cNvPr id="368" name="Google Shape;368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69" name="Google Shape;369;p51" title="Screenshot 2025-08-17 at 18.55.24.png"/>
          <p:cNvPicPr preferRelativeResize="0"/>
          <p:nvPr/>
        </p:nvPicPr>
        <p:blipFill rotWithShape="1">
          <a:blip r:embed="rId4">
            <a:alphaModFix/>
          </a:blip>
          <a:srcRect t="16742"/>
          <a:stretch/>
        </p:blipFill>
        <p:spPr>
          <a:xfrm>
            <a:off x="1104491" y="2791668"/>
            <a:ext cx="9108376" cy="10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1" title="Screenshot 2025-08-17 at 18.58.2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400" y="5542688"/>
            <a:ext cx="7315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Holder’s Algorithm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[4]</a:t>
            </a:r>
            <a:endParaRPr/>
          </a:p>
        </p:txBody>
      </p:sp>
      <p:sp>
        <p:nvSpPr>
          <p:cNvPr id="377" name="Google Shape;377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Holder can doing the (batch) updates by doing multiplication with past 𝛂(s), and exponentiate using the (list) of delta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Holder can checking the membership inclusion of the accumulator by doing BP-pairing comparison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process of generating ZKP for membership test is feasible </a:t>
            </a:r>
            <a:endParaRPr/>
          </a:p>
        </p:txBody>
      </p:sp>
      <p:sp>
        <p:nvSpPr>
          <p:cNvPr id="378" name="Google Shape;37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is an Anonymous Credential System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[0]</a:t>
            </a:r>
            <a:endParaRPr/>
          </a:p>
        </p:txBody>
      </p:sp>
      <p:pic>
        <p:nvPicPr>
          <p:cNvPr id="174" name="Google Shape;174;p26" descr="A diagram of a user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57752" y="1847854"/>
            <a:ext cx="83850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85" name="Google Shape;385;p53" title="Screenshot 2025-08-17 at 19.07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250" y="2477325"/>
            <a:ext cx="10324449" cy="16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0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creating ZKP with accumulator 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[4]</a:t>
            </a:r>
            <a:endParaRPr/>
          </a:p>
        </p:txBody>
      </p:sp>
      <p:sp>
        <p:nvSpPr>
          <p:cNvPr id="392" name="Google Shape;392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34327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Holder’s shall implement the Pedersen Commitment Scheme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[16]</a:t>
            </a:r>
            <a:r>
              <a:rPr lang="en-US"/>
              <a:t> for hiding the data by doing exponentiation with randomization</a:t>
            </a:r>
            <a:endParaRPr/>
          </a:p>
          <a:p>
            <a:pPr marL="457200" lvl="0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Holder would use the </a:t>
            </a:r>
            <a:r>
              <a:rPr lang="en-US" b="1" i="1"/>
              <a:t>“commitment scheme”</a:t>
            </a:r>
            <a:r>
              <a:rPr lang="en-US"/>
              <a:t> to hide the secret - the pair of (w,x) and use the </a:t>
            </a:r>
            <a:r>
              <a:rPr lang="en-US" b="1" i="1"/>
              <a:t>commitment </a:t>
            </a:r>
            <a:r>
              <a:rPr lang="en-US"/>
              <a:t>for generating ZKP </a:t>
            </a:r>
            <a:endParaRPr/>
          </a:p>
        </p:txBody>
      </p:sp>
      <p:sp>
        <p:nvSpPr>
          <p:cNvPr id="393" name="Google Shape;393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00" name="Google Shape;400;p55" title="Screenshot 2025-08-18 at 12.44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749450"/>
            <a:ext cx="10515600" cy="12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07" name="Google Shape;407;p56" title="Screenshot 2025-08-17 at 19.20.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7875"/>
            <a:ext cx="12191999" cy="435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we can generate the ZKP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[15]</a:t>
            </a:r>
            <a:endParaRPr/>
          </a:p>
        </p:txBody>
      </p:sp>
      <p:sp>
        <p:nvSpPr>
          <p:cNvPr id="414" name="Google Shape;414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2575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ZKP was created by using the Groth16 zk-SNARK scheme</a:t>
            </a:r>
            <a:endParaRPr/>
          </a:p>
          <a:p>
            <a:pPr marL="914400" lvl="1" indent="-32575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The Scheme was suggest for Bi-Linear Pairing &amp; Elliptic Curve Cryptography</a:t>
            </a:r>
            <a:endParaRPr/>
          </a:p>
          <a:p>
            <a:pPr marL="914400" lvl="1" indent="-32575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The result of the proof always constant (3 Pairing Elements) </a:t>
            </a:r>
            <a:r>
              <a:rPr lang="en-US">
                <a:solidFill>
                  <a:srgbClr val="FF0000"/>
                </a:solidFill>
              </a:rPr>
              <a:t>-&gt; effective for the verification</a:t>
            </a:r>
            <a:endParaRPr>
              <a:solidFill>
                <a:srgbClr val="FF0000"/>
              </a:solidFill>
            </a:endParaRPr>
          </a:p>
          <a:p>
            <a:pPr marL="914400" lvl="1" indent="-32575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The prover computation is linear-scaling with the #proving predicate &amp; ZKP circuit (Not so ideal for prover)</a:t>
            </a:r>
            <a:endParaRPr/>
          </a:p>
          <a:p>
            <a:pPr marL="914400" lvl="1" indent="-32575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It’s Support Non-Interactive Proof (multiple Verifier can check 1 holders)</a:t>
            </a:r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 in integration to On-Chain</a:t>
            </a:r>
            <a:endParaRPr/>
          </a:p>
        </p:txBody>
      </p:sp>
      <p:sp>
        <p:nvSpPr>
          <p:cNvPr id="422" name="Google Shape;422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Circuit is not support Group Element Computation 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Doing Group comparison (as pairing comparison is costly) by increase </a:t>
            </a:r>
            <a:endParaRPr/>
          </a:p>
          <a:p>
            <a:pPr marL="914400" lvl="1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2500" b="1"/>
              <a:t>#constrain &amp; #multiplication have to do -&gt; Raise of Gas-Cost</a:t>
            </a:r>
            <a:endParaRPr sz="2500" b="1"/>
          </a:p>
        </p:txBody>
      </p:sp>
      <p:sp>
        <p:nvSpPr>
          <p:cNvPr id="423" name="Google Shape;42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Solution</a:t>
            </a:r>
            <a:endParaRPr/>
          </a:p>
        </p:txBody>
      </p:sp>
      <p:sp>
        <p:nvSpPr>
          <p:cNvPr id="430" name="Google Shape;430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Our Solution: Doing the Group-Element Computation off-chain &amp; hashing the result by using Poseidon Hashing (or MiMC hashing) (circuit-friendly &amp; collision resistant)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[16]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[17]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LHS of predicate == RHS of predicate (only Holder can be calculate) -&gt; H(LHS) = H(RHS) </a:t>
            </a:r>
            <a:endParaRPr/>
          </a:p>
        </p:txBody>
      </p:sp>
      <p:sp>
        <p:nvSpPr>
          <p:cNvPr id="431" name="Google Shape;431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Approach of Hashing</a:t>
            </a:r>
            <a:endParaRPr/>
          </a:p>
        </p:txBody>
      </p:sp>
      <p:sp>
        <p:nvSpPr>
          <p:cNvPr id="438" name="Google Shape;438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300" b="1"/>
              <a:t>Our Approach (Off-circuit Hashing)</a:t>
            </a:r>
            <a:endParaRPr sz="2300" b="1"/>
          </a:p>
          <a:p>
            <a:pPr marL="457200" lvl="0" indent="-3746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Compute outside, faster efficiency</a:t>
            </a:r>
            <a:endParaRPr sz="2300"/>
          </a:p>
          <a:p>
            <a:pPr marL="45720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Circuit only compares commitments</a:t>
            </a:r>
            <a:endParaRPr sz="2300"/>
          </a:p>
          <a:p>
            <a:pPr marL="45720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Easier implementation, less secure</a:t>
            </a:r>
            <a:endParaRPr sz="2300"/>
          </a:p>
        </p:txBody>
      </p:sp>
      <p:sp>
        <p:nvSpPr>
          <p:cNvPr id="439" name="Google Shape;439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40" name="Google Shape;440;p6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478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b="1"/>
              <a:t>Alternative Approach (In-circuit Hashing)</a:t>
            </a:r>
            <a:endParaRPr b="1"/>
          </a:p>
          <a:p>
            <a:pPr marL="457200" lvl="0" indent="-37973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User input → bytes → circuit</a:t>
            </a:r>
            <a:endParaRPr/>
          </a:p>
          <a:p>
            <a:pPr marL="457200" lvl="0" indent="-3797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Circuit does full hashing</a:t>
            </a:r>
            <a:endParaRPr/>
          </a:p>
          <a:p>
            <a:pPr marL="457200" lvl="0" indent="-3797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Harder implement, stronger security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>
            <a:spLocks noGrp="1"/>
          </p:cNvSpPr>
          <p:nvPr>
            <p:ph type="ctrTitle"/>
          </p:nvPr>
        </p:nvSpPr>
        <p:spPr>
          <a:xfrm>
            <a:off x="1524000" y="1681702"/>
            <a:ext cx="9144000" cy="2480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BRING EVERYTHING ON CHAIN ?</a:t>
            </a:r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454" name="Google Shape;454;p62" title="Screenshot 2025-08-17 at 20.04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013" y="458700"/>
            <a:ext cx="9209974" cy="5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this problem focusing on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D658"/>
              </a:buClr>
              <a:buSzPct val="100000"/>
              <a:buChar char="•"/>
            </a:pPr>
            <a:r>
              <a:rPr lang="en-US">
                <a:solidFill>
                  <a:srgbClr val="43D658"/>
                </a:solidFill>
              </a:rPr>
              <a:t>Selective Disclosure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You can only know what I reveal to You,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But not all of my Identity,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My proof is Rigorously &amp; Securely &amp; ZK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ct val="100000"/>
              <a:buChar char="•"/>
            </a:pPr>
            <a:r>
              <a:rPr lang="en-US">
                <a:solidFill>
                  <a:srgbClr val="FFC000"/>
                </a:solidFill>
              </a:rPr>
              <a:t>Credential Insurance (How Issuer …)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Creating my credentials?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Checking &amp; updating credential Validity (with or without) reveals my identity?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Index Merkle Tree-Based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(Tuan Cuong)</a:t>
            </a:r>
            <a:endParaRPr/>
          </a:p>
        </p:txBody>
      </p:sp>
      <p:sp>
        <p:nvSpPr>
          <p:cNvPr id="461" name="Google Shape;461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462" name="Google Shape;4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1780925"/>
            <a:ext cx="981075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25" y="1277900"/>
            <a:ext cx="4800051" cy="499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Merkel tree</a:t>
            </a:r>
            <a:endParaRPr/>
          </a:p>
        </p:txBody>
      </p:sp>
      <p:sp>
        <p:nvSpPr>
          <p:cNvPr id="470" name="Google Shape;470;p64"/>
          <p:cNvSpPr txBox="1">
            <a:spLocks noGrp="1"/>
          </p:cNvSpPr>
          <p:nvPr>
            <p:ph type="body" idx="1"/>
          </p:nvPr>
        </p:nvSpPr>
        <p:spPr>
          <a:xfrm>
            <a:off x="665725" y="1690825"/>
            <a:ext cx="6354300" cy="480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32500" lnSpcReduction="1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594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sz="5594" b="1">
                <a:solidFill>
                  <a:srgbClr val="131314"/>
                </a:solidFill>
                <a:highlight>
                  <a:srgbClr val="FFFFFF"/>
                </a:highlight>
              </a:rPr>
              <a:t>Definition:</a:t>
            </a:r>
            <a:r>
              <a:rPr lang="en-US" sz="5594">
                <a:solidFill>
                  <a:srgbClr val="131314"/>
                </a:solidFill>
                <a:highlight>
                  <a:srgbClr val="FFFFFF"/>
                </a:highlight>
              </a:rPr>
              <a:t> A tree structure where each </a:t>
            </a:r>
            <a:r>
              <a:rPr lang="en-US" sz="5594" b="1">
                <a:solidFill>
                  <a:srgbClr val="131314"/>
                </a:solidFill>
                <a:highlight>
                  <a:srgbClr val="FFFFFF"/>
                </a:highlight>
              </a:rPr>
              <a:t>leaf node</a:t>
            </a:r>
            <a:r>
              <a:rPr lang="en-US" sz="5594">
                <a:solidFill>
                  <a:srgbClr val="131314"/>
                </a:solidFill>
                <a:highlight>
                  <a:srgbClr val="FFFFFF"/>
                </a:highlight>
              </a:rPr>
              <a:t> is a cryptographic hash of its data block, and each </a:t>
            </a:r>
            <a:r>
              <a:rPr lang="en-US" sz="5594" b="1">
                <a:solidFill>
                  <a:srgbClr val="131314"/>
                </a:solidFill>
                <a:highlight>
                  <a:srgbClr val="FFFFFF"/>
                </a:highlight>
              </a:rPr>
              <a:t>non-leaf node</a:t>
            </a:r>
            <a:r>
              <a:rPr lang="en-US" sz="5594">
                <a:solidFill>
                  <a:srgbClr val="131314"/>
                </a:solidFill>
                <a:highlight>
                  <a:srgbClr val="FFFFFF"/>
                </a:highlight>
              </a:rPr>
              <a:t> is a hash of its direct children's concatenated hashes. [20],[22]</a:t>
            </a:r>
            <a:endParaRPr sz="5594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594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sz="5594" b="1">
                <a:solidFill>
                  <a:srgbClr val="131314"/>
                </a:solidFill>
                <a:highlight>
                  <a:srgbClr val="FFFFFF"/>
                </a:highlight>
              </a:rPr>
              <a:t>Purpose:</a:t>
            </a:r>
            <a:r>
              <a:rPr lang="en-US" sz="5594">
                <a:solidFill>
                  <a:srgbClr val="131314"/>
                </a:solidFill>
                <a:highlight>
                  <a:srgbClr val="FFFFFF"/>
                </a:highlight>
              </a:rPr>
              <a:t> Authenticated data structure; ensures data integrity.</a:t>
            </a:r>
            <a:endParaRPr sz="5594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594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sz="5594" b="1">
                <a:solidFill>
                  <a:srgbClr val="131314"/>
                </a:solidFill>
                <a:highlight>
                  <a:srgbClr val="FFFFFF"/>
                </a:highlight>
              </a:rPr>
              <a:t>Root Hash:</a:t>
            </a:r>
            <a:r>
              <a:rPr lang="en-US" sz="5594">
                <a:solidFill>
                  <a:srgbClr val="131314"/>
                </a:solidFill>
                <a:highlight>
                  <a:srgbClr val="FFFFFF"/>
                </a:highlight>
              </a:rPr>
              <a:t> A single cryptographic hash at the top, representing the entire dataset.</a:t>
            </a:r>
            <a:endParaRPr sz="5594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71" name="Google Shape;471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/>
              <a:t>Merkle Proofs: Membership &amp; Consistency</a:t>
            </a:r>
            <a:endParaRPr sz="4300"/>
          </a:p>
        </p:txBody>
      </p:sp>
      <p:sp>
        <p:nvSpPr>
          <p:cNvPr id="478" name="Google Shape;478;p65"/>
          <p:cNvSpPr txBox="1">
            <a:spLocks noGrp="1"/>
          </p:cNvSpPr>
          <p:nvPr>
            <p:ph type="body" idx="1"/>
          </p:nvPr>
        </p:nvSpPr>
        <p:spPr>
          <a:xfrm>
            <a:off x="838200" y="1630400"/>
            <a:ext cx="10664700" cy="50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31314"/>
              </a:buClr>
              <a:buSzPts val="2000"/>
              <a:buChar char="●"/>
            </a:pP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Membership Proof (Merkle Proof/Audit Path):</a:t>
            </a:r>
            <a:endParaRPr sz="2000" b="1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   ◦ Proves a given leaf's existence in the tree.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   ◦ Consists of the leaf's sibling hash and the hashes of non-leaf nodes required to compute the root.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sz="2000" b="1">
                <a:solidFill>
                  <a:srgbClr val="131314"/>
                </a:solidFill>
                <a:highlight>
                  <a:schemeClr val="lt1"/>
                </a:highlight>
              </a:rPr>
              <a:t>Consistency Proof (Briefly):</a:t>
            </a:r>
            <a:endParaRPr sz="20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chemeClr val="lt1"/>
                </a:highlight>
              </a:rPr>
              <a:t>    ◦ Proves a current root hash is a continuation of a previous root hash.</a:t>
            </a:r>
            <a:endParaRPr sz="20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chemeClr val="lt1"/>
                </a:highlight>
              </a:rPr>
              <a:t>    ◦ Used to verify append-only logs.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2000"/>
          </a:p>
        </p:txBody>
      </p:sp>
      <p:sp>
        <p:nvSpPr>
          <p:cNvPr id="479" name="Google Shape;479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/>
              <a:t>Merkle Proofs: Membership &amp; Consistency</a:t>
            </a:r>
            <a:endParaRPr sz="4300"/>
          </a:p>
        </p:txBody>
      </p:sp>
      <p:sp>
        <p:nvSpPr>
          <p:cNvPr id="486" name="Google Shape;486;p66"/>
          <p:cNvSpPr txBox="1">
            <a:spLocks noGrp="1"/>
          </p:cNvSpPr>
          <p:nvPr>
            <p:ph type="body" idx="1"/>
          </p:nvPr>
        </p:nvSpPr>
        <p:spPr>
          <a:xfrm>
            <a:off x="838200" y="2099350"/>
            <a:ext cx="10368600" cy="45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31314"/>
              </a:buClr>
              <a:buSzPts val="2800"/>
              <a:buChar char="●"/>
            </a:pPr>
            <a:r>
              <a:rPr lang="en-US" b="1">
                <a:solidFill>
                  <a:srgbClr val="131314"/>
                </a:solidFill>
                <a:highlight>
                  <a:schemeClr val="lt1"/>
                </a:highlight>
              </a:rPr>
              <a:t>Verification: </a:t>
            </a:r>
            <a:r>
              <a:rPr lang="en-US">
                <a:solidFill>
                  <a:srgbClr val="131314"/>
                </a:solidFill>
                <a:highlight>
                  <a:schemeClr val="lt1"/>
                </a:highlight>
              </a:rPr>
              <a:t>Recompute root hash from audit path; if it matches the known root, membership is proven. [20],[22]</a:t>
            </a:r>
            <a:endParaRPr/>
          </a:p>
        </p:txBody>
      </p:sp>
      <p:sp>
        <p:nvSpPr>
          <p:cNvPr id="487" name="Google Shape;48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7"/>
          <p:cNvSpPr txBox="1">
            <a:spLocks noGrp="1"/>
          </p:cNvSpPr>
          <p:nvPr>
            <p:ph type="title"/>
          </p:nvPr>
        </p:nvSpPr>
        <p:spPr>
          <a:xfrm>
            <a:off x="838200" y="2367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Need for Privacy &amp;  Nullifiers Sets</a:t>
            </a:r>
            <a:endParaRPr/>
          </a:p>
        </p:txBody>
      </p:sp>
      <p:sp>
        <p:nvSpPr>
          <p:cNvPr id="494" name="Google Shape;494;p67"/>
          <p:cNvSpPr txBox="1">
            <a:spLocks noGrp="1"/>
          </p:cNvSpPr>
          <p:nvPr>
            <p:ph type="body" idx="1"/>
          </p:nvPr>
        </p:nvSpPr>
        <p:spPr>
          <a:xfrm>
            <a:off x="777600" y="1441300"/>
            <a:ext cx="11141100" cy="55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Problem in Public Anonymous Credentials:</a:t>
            </a: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Updating state can leak information, even if data is encrypted. [23]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Solution: UTXO Model &amp; Two Trees:</a:t>
            </a:r>
            <a:endParaRPr sz="2000" b="1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   ◦ </a:t>
            </a: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Commitment Tree (State Tree):</a:t>
            </a: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Stores commitments (hashes) to private data units, called 'notes' [25,26]. Append-only.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   ◦ </a:t>
            </a: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Nullifier Tree (Nullifier Set):</a:t>
            </a: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Tracks 'nullifiers' of </a:t>
            </a:r>
            <a:r>
              <a:rPr lang="en-US" sz="2000" i="1">
                <a:solidFill>
                  <a:srgbClr val="131314"/>
                </a:solidFill>
                <a:highlight>
                  <a:srgbClr val="FFFFFF"/>
                </a:highlight>
              </a:rPr>
              <a:t>spent</a:t>
            </a: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notes to prevent double-spending [24,26].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Nullifiers:</a:t>
            </a: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Unique identifier for a spent note, deterministically derived from note's contents (e.g., hash of secret key + commitment) [24].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Proof:</a:t>
            </a: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To spend a note, prove its nullifier is </a:t>
            </a:r>
            <a:r>
              <a:rPr lang="en-US" sz="2000" i="1">
                <a:solidFill>
                  <a:srgbClr val="131314"/>
                </a:solidFill>
                <a:highlight>
                  <a:srgbClr val="FFFFFF"/>
                </a:highlight>
              </a:rPr>
              <a:t>not</a:t>
            </a: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in the nullifier set [21].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Goal:</a:t>
            </a: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Scalable and performant structure for ever-growing nullifier sets, with efficient non-membership proofs [24].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95" name="Google Shape;49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975" y="2790650"/>
            <a:ext cx="8040817" cy="385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Sparse Merkle Trees (SMTs) as Nullifier Trees</a:t>
            </a:r>
            <a:endParaRPr sz="4000"/>
          </a:p>
        </p:txBody>
      </p:sp>
      <p:sp>
        <p:nvSpPr>
          <p:cNvPr id="503" name="Google Shape;503;p68"/>
          <p:cNvSpPr txBox="1">
            <a:spLocks noGrp="1"/>
          </p:cNvSpPr>
          <p:nvPr>
            <p:ph type="body" idx="1"/>
          </p:nvPr>
        </p:nvSpPr>
        <p:spPr>
          <a:xfrm>
            <a:off x="937200" y="1617550"/>
            <a:ext cx="10317600" cy="491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sz="2300" b="1">
                <a:solidFill>
                  <a:srgbClr val="131314"/>
                </a:solidFill>
                <a:highlight>
                  <a:srgbClr val="FFFFFF"/>
                </a:highlight>
              </a:rPr>
              <a:t>Concept:</a:t>
            </a:r>
            <a:r>
              <a:rPr lang="en-US" sz="2300">
                <a:solidFill>
                  <a:srgbClr val="131314"/>
                </a:solidFill>
                <a:highlight>
                  <a:srgbClr val="FFFFFF"/>
                </a:highlight>
              </a:rPr>
              <a:t> A Merkle tree of "intractable size," where only a few leaf nodes have valid data, making it sparse [20].</a:t>
            </a:r>
            <a:endParaRPr sz="23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504" name="Google Shape;504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Non-Membership Proof with SMT</a:t>
            </a:r>
            <a:endParaRPr/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sz="2200" b="1">
                <a:solidFill>
                  <a:srgbClr val="131314"/>
                </a:solidFill>
                <a:highlight>
                  <a:schemeClr val="lt1"/>
                </a:highlight>
              </a:rPr>
              <a:t>Non-Membership Proof:</a:t>
            </a: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Retrieve Merkle path to relevant leaf; if value is 0, non-membership is proven [20, 24].</a:t>
            </a:r>
            <a:endParaRPr sz="22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sz="2200" b="1">
                <a:solidFill>
                  <a:srgbClr val="131314"/>
                </a:solidFill>
                <a:highlight>
                  <a:schemeClr val="lt1"/>
                </a:highlight>
              </a:rPr>
              <a:t>SMT Advantages [24]:</a:t>
            </a:r>
            <a:endParaRPr sz="22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   ◦ Easy non-membership proofs (same as membership).</a:t>
            </a:r>
            <a:endParaRPr sz="22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   ◦ Constant proof size due to fixed depth.</a:t>
            </a:r>
            <a:endParaRPr sz="22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   ◦ Simple structure and append mechanism.</a:t>
            </a:r>
            <a:endParaRPr sz="22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/>
          </a:p>
        </p:txBody>
      </p:sp>
      <p:sp>
        <p:nvSpPr>
          <p:cNvPr id="512" name="Google Shape;512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 txBox="1">
            <a:spLocks noGrp="1"/>
          </p:cNvSpPr>
          <p:nvPr>
            <p:ph type="title"/>
          </p:nvPr>
        </p:nvSpPr>
        <p:spPr>
          <a:xfrm>
            <a:off x="838200" y="3232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Non-Membership Proof with SMT</a:t>
            </a:r>
            <a:endParaRPr/>
          </a:p>
        </p:txBody>
      </p:sp>
      <p:sp>
        <p:nvSpPr>
          <p:cNvPr id="519" name="Google Shape;519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53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2700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sz="2700" b="1">
                <a:solidFill>
                  <a:srgbClr val="131314"/>
                </a:solidFill>
                <a:highlight>
                  <a:schemeClr val="lt1"/>
                </a:highlight>
              </a:rPr>
              <a:t>SMT Drawbacks:</a:t>
            </a:r>
            <a:endParaRPr sz="27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2700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sz="2700" b="1">
                <a:solidFill>
                  <a:srgbClr val="131314"/>
                </a:solidFill>
                <a:highlight>
                  <a:schemeClr val="lt1"/>
                </a:highlight>
              </a:rPr>
              <a:t>Fixed depth leads to complex ZK circuits:</a:t>
            </a:r>
            <a:r>
              <a:rPr lang="en-US" sz="2700">
                <a:solidFill>
                  <a:srgbClr val="131314"/>
                </a:solidFill>
                <a:highlight>
                  <a:schemeClr val="lt1"/>
                </a:highlight>
              </a:rPr>
              <a:t> e.g., 254 hashes for 256-bit nullifiers [21, 24].</a:t>
            </a:r>
            <a:endParaRPr sz="27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rPr lang="en-US" sz="2700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sz="2700" b="1">
                <a:solidFill>
                  <a:srgbClr val="131314"/>
                </a:solidFill>
                <a:highlight>
                  <a:schemeClr val="lt1"/>
                </a:highlight>
              </a:rPr>
              <a:t>High computation cost:</a:t>
            </a:r>
            <a:r>
              <a:rPr lang="en-US" sz="2700">
                <a:solidFill>
                  <a:srgbClr val="131314"/>
                </a:solidFill>
                <a:highlight>
                  <a:schemeClr val="lt1"/>
                </a:highlight>
              </a:rPr>
              <a:t> </a:t>
            </a:r>
            <a:endParaRPr sz="27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27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endParaRPr sz="2700"/>
          </a:p>
        </p:txBody>
      </p:sp>
      <p:sp>
        <p:nvSpPr>
          <p:cNvPr id="520" name="Google Shape;5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Introducing Indexed Merkle Trees (IMTs)</a:t>
            </a:r>
            <a:endParaRPr/>
          </a:p>
        </p:txBody>
      </p:sp>
      <p:sp>
        <p:nvSpPr>
          <p:cNvPr id="527" name="Google Shape;527;p71"/>
          <p:cNvSpPr txBox="1">
            <a:spLocks noGrp="1"/>
          </p:cNvSpPr>
          <p:nvPr>
            <p:ph type="body" idx="1"/>
          </p:nvPr>
        </p:nvSpPr>
        <p:spPr>
          <a:xfrm>
            <a:off x="962325" y="2005150"/>
            <a:ext cx="102504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b="1">
                <a:solidFill>
                  <a:srgbClr val="131314"/>
                </a:solidFill>
                <a:highlight>
                  <a:srgbClr val="FFFFFF"/>
                </a:highlight>
              </a:rPr>
              <a:t>Concept: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 A type of Merkle tree where </a:t>
            </a:r>
            <a:r>
              <a:rPr lang="en-US" b="1">
                <a:solidFill>
                  <a:srgbClr val="131314"/>
                </a:solidFill>
                <a:highlight>
                  <a:srgbClr val="FFFFFF"/>
                </a:highlight>
              </a:rPr>
              <a:t>leaf nodes maintain additional pointers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, creating an ordered structure similar to a linked list [21, 24].</a:t>
            </a: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b="1">
                <a:solidFill>
                  <a:srgbClr val="131314"/>
                </a:solidFill>
                <a:highlight>
                  <a:srgbClr val="FFFFFF"/>
                </a:highlight>
              </a:rPr>
              <a:t>Key Feature: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 Each leaf includes a pointer to the </a:t>
            </a:r>
            <a:r>
              <a:rPr lang="en-US" b="1">
                <a:solidFill>
                  <a:srgbClr val="131314"/>
                </a:solidFill>
                <a:highlight>
                  <a:srgbClr val="FFFFFF"/>
                </a:highlight>
              </a:rPr>
              <a:t>next-highest value leaf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529" name="Google Shape;529;p71"/>
          <p:cNvSpPr txBox="1"/>
          <p:nvPr/>
        </p:nvSpPr>
        <p:spPr>
          <a:xfrm>
            <a:off x="6375400" y="2005150"/>
            <a:ext cx="534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Benefit of IMTs</a:t>
            </a:r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body" idx="1"/>
          </p:nvPr>
        </p:nvSpPr>
        <p:spPr>
          <a:xfrm>
            <a:off x="838200" y="1481068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sz="2600" b="1" dirty="0">
                <a:solidFill>
                  <a:srgbClr val="131314"/>
                </a:solidFill>
                <a:highlight>
                  <a:schemeClr val="lt1"/>
                </a:highlight>
              </a:rPr>
              <a:t>Benefits:</a:t>
            </a:r>
            <a:endParaRPr sz="2600" b="1" dirty="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solidFill>
                  <a:srgbClr val="131314"/>
                </a:solidFill>
                <a:highlight>
                  <a:schemeClr val="lt1"/>
                </a:highlight>
              </a:rPr>
              <a:t>    ◦ Efficient </a:t>
            </a:r>
            <a:r>
              <a:rPr lang="en-US" sz="2600" b="1" dirty="0">
                <a:solidFill>
                  <a:srgbClr val="131314"/>
                </a:solidFill>
                <a:highlight>
                  <a:schemeClr val="lt1"/>
                </a:highlight>
              </a:rPr>
              <a:t>range and adjacency checks</a:t>
            </a:r>
            <a:r>
              <a:rPr lang="en-US" sz="2600" dirty="0">
                <a:solidFill>
                  <a:srgbClr val="131314"/>
                </a:solidFill>
                <a:highlight>
                  <a:schemeClr val="lt1"/>
                </a:highlight>
              </a:rPr>
              <a:t>.</a:t>
            </a:r>
            <a:endParaRPr sz="2600" dirty="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solidFill>
                  <a:srgbClr val="131314"/>
                </a:solidFill>
                <a:highlight>
                  <a:schemeClr val="lt1"/>
                </a:highlight>
              </a:rPr>
              <a:t>    ◦ Support for </a:t>
            </a:r>
            <a:r>
              <a:rPr lang="en-US" sz="2600" b="1" dirty="0">
                <a:solidFill>
                  <a:srgbClr val="131314"/>
                </a:solidFill>
                <a:highlight>
                  <a:schemeClr val="lt1"/>
                </a:highlight>
              </a:rPr>
              <a:t>batch inclusions</a:t>
            </a:r>
            <a:r>
              <a:rPr lang="en-US" sz="2600" dirty="0">
                <a:solidFill>
                  <a:srgbClr val="131314"/>
                </a:solidFill>
                <a:highlight>
                  <a:schemeClr val="lt1"/>
                </a:highlight>
              </a:rPr>
              <a:t>.</a:t>
            </a:r>
            <a:endParaRPr sz="2600" dirty="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solidFill>
                  <a:srgbClr val="131314"/>
                </a:solidFill>
                <a:highlight>
                  <a:schemeClr val="lt1"/>
                </a:highlight>
              </a:rPr>
              <a:t>    ◦ Optimized </a:t>
            </a:r>
            <a:r>
              <a:rPr lang="en-US" sz="2600" b="1" dirty="0">
                <a:solidFill>
                  <a:srgbClr val="131314"/>
                </a:solidFill>
                <a:highlight>
                  <a:schemeClr val="lt1"/>
                </a:highlight>
              </a:rPr>
              <a:t>non-membership proofs</a:t>
            </a:r>
            <a:r>
              <a:rPr lang="en-US" sz="2600" dirty="0">
                <a:solidFill>
                  <a:srgbClr val="131314"/>
                </a:solidFill>
                <a:highlight>
                  <a:schemeClr val="lt1"/>
                </a:highlight>
              </a:rPr>
              <a:t>.</a:t>
            </a:r>
            <a:endParaRPr sz="2600" dirty="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sz="2600" b="1" dirty="0">
                <a:solidFill>
                  <a:srgbClr val="131314"/>
                </a:solidFill>
                <a:highlight>
                  <a:schemeClr val="lt1"/>
                </a:highlight>
              </a:rPr>
              <a:t>Dynamic growth</a:t>
            </a:r>
            <a:r>
              <a:rPr lang="en-US" sz="2600" dirty="0">
                <a:solidFill>
                  <a:srgbClr val="131314"/>
                </a:solidFill>
                <a:highlight>
                  <a:schemeClr val="lt1"/>
                </a:highlight>
              </a:rPr>
              <a:t>, unlike SMTs' fixed size.</a:t>
            </a:r>
            <a:endParaRPr sz="26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600" dirty="0"/>
          </a:p>
        </p:txBody>
      </p:sp>
      <p:sp>
        <p:nvSpPr>
          <p:cNvPr id="537" name="Google Shape;537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this problem focusing on</a:t>
            </a:r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System Construction &amp; Security &amp; Collusion Prevention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 cannot reuse, forge, or replay my proof to you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You cannot use my proof to map to my identity (or break it with a small chance)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ct val="100000"/>
              <a:buChar char="•"/>
            </a:pPr>
            <a:r>
              <a:rPr lang="en-US">
                <a:solidFill>
                  <a:srgbClr val="00B0F0"/>
                </a:solidFill>
              </a:rPr>
              <a:t>Credential Verification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You know that I am valid to use </a:t>
            </a:r>
            <a:r>
              <a:rPr lang="en-US" i="1"/>
              <a:t>your </a:t>
            </a:r>
            <a:r>
              <a:rPr lang="en-US" b="1" i="1"/>
              <a:t>service</a:t>
            </a:r>
            <a:r>
              <a:rPr lang="en-US" i="1"/>
              <a:t>,</a:t>
            </a:r>
            <a:r>
              <a:rPr lang="en-US"/>
              <a:t> but not my identity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How can everyone (or some people) check whether our transactions are valid without leaking our secret to them or to either of us?</a:t>
            </a:r>
            <a:endParaRPr/>
          </a:p>
          <a:p>
            <a:pPr marL="228600" lvl="0" indent="-908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IMTs Work: Structure &amp; Instruction</a:t>
            </a:r>
            <a:endParaRPr/>
          </a:p>
        </p:txBody>
      </p:sp>
      <p:sp>
        <p:nvSpPr>
          <p:cNvPr id="544" name="Google Shape;544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545" name="Google Shape;5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98" y="1498825"/>
            <a:ext cx="9419700" cy="53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552" name="Google Shape;5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50" y="467575"/>
            <a:ext cx="10725550" cy="60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559" name="Google Shape;5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38" y="344225"/>
            <a:ext cx="10662125" cy="61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569" name="Google Shape;5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25" y="366375"/>
            <a:ext cx="10934161" cy="61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IMT Non-membership Proofs</a:t>
            </a:r>
            <a:endParaRPr/>
          </a:p>
        </p:txBody>
      </p:sp>
      <p:sp>
        <p:nvSpPr>
          <p:cNvPr id="576" name="Google Shape;576;p77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317000" cy="448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b="1">
                <a:solidFill>
                  <a:srgbClr val="131314"/>
                </a:solidFill>
                <a:highlight>
                  <a:srgbClr val="FFFFFF"/>
                </a:highlight>
              </a:rPr>
              <a:t>Core Idea: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 To prove non-membership of a value </a:t>
            </a:r>
            <a:r>
              <a:rPr lang="en-US">
                <a:solidFill>
                  <a:srgbClr val="282A2C"/>
                </a:solidFill>
                <a:highlight>
                  <a:srgbClr val="C4C7C5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, reveal the Merkle path to the </a:t>
            </a:r>
            <a:r>
              <a:rPr lang="en-US" b="1">
                <a:solidFill>
                  <a:srgbClr val="131314"/>
                </a:solidFill>
                <a:highlight>
                  <a:srgbClr val="FFFFFF"/>
                </a:highlight>
              </a:rPr>
              <a:t>'low nullifier'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 (the predecessor element) [21, 24].</a:t>
            </a: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b="1">
                <a:solidFill>
                  <a:srgbClr val="131314"/>
                </a:solidFill>
                <a:highlight>
                  <a:srgbClr val="FFFFFF"/>
                </a:highlight>
              </a:rPr>
              <a:t>Low Nullifier: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 The leaf whose value is less than </a:t>
            </a:r>
            <a:r>
              <a:rPr lang="en-US">
                <a:solidFill>
                  <a:srgbClr val="282A2C"/>
                </a:solidFill>
                <a:highlight>
                  <a:srgbClr val="C4C7C5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, but whose </a:t>
            </a:r>
            <a:r>
              <a:rPr lang="en-US">
                <a:solidFill>
                  <a:srgbClr val="282A2C"/>
                </a:solidFill>
                <a:highlight>
                  <a:srgbClr val="C4C7C5"/>
                </a:highlight>
                <a:latin typeface="Roboto Mono"/>
                <a:ea typeface="Roboto Mono"/>
                <a:cs typeface="Roboto Mono"/>
                <a:sym typeface="Roboto Mono"/>
              </a:rPr>
              <a:t>next_value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 is greater than </a:t>
            </a:r>
            <a:r>
              <a:rPr lang="en-US">
                <a:solidFill>
                  <a:srgbClr val="282A2C"/>
                </a:solidFill>
                <a:highlight>
                  <a:srgbClr val="C4C7C5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 (or 0 if </a:t>
            </a:r>
            <a:r>
              <a:rPr lang="en-US">
                <a:solidFill>
                  <a:srgbClr val="282A2C"/>
                </a:solidFill>
                <a:highlight>
                  <a:srgbClr val="C4C7C5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 is the largest).</a:t>
            </a:r>
            <a:endParaRPr/>
          </a:p>
        </p:txBody>
      </p:sp>
      <p:sp>
        <p:nvSpPr>
          <p:cNvPr id="577" name="Google Shape;57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578" name="Google Shape;578;p77"/>
          <p:cNvSpPr txBox="1"/>
          <p:nvPr/>
        </p:nvSpPr>
        <p:spPr>
          <a:xfrm>
            <a:off x="6014400" y="1591625"/>
            <a:ext cx="573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13131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IMT Non-membership Proofs (Cont)</a:t>
            </a:r>
            <a:endParaRPr/>
          </a:p>
        </p:txBody>
      </p:sp>
      <p:sp>
        <p:nvSpPr>
          <p:cNvPr id="585" name="Google Shape;585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7292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</a:t>
            </a:r>
            <a:r>
              <a:rPr lang="en-US" sz="1800" b="1">
                <a:solidFill>
                  <a:srgbClr val="131314"/>
                </a:solidFill>
                <a:highlight>
                  <a:schemeClr val="lt1"/>
                </a:highlight>
              </a:rPr>
              <a:t>Verification:</a:t>
            </a:r>
            <a:endParaRPr sz="18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   1. </a:t>
            </a:r>
            <a:r>
              <a:rPr lang="en-US" sz="1800" b="1">
                <a:solidFill>
                  <a:srgbClr val="131314"/>
                </a:solidFill>
                <a:highlight>
                  <a:schemeClr val="lt1"/>
                </a:highlight>
              </a:rPr>
              <a:t>Hash the low nullifier</a:t>
            </a: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(its value, next_index, next_value).</a:t>
            </a:r>
            <a:endParaRPr sz="18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   2. </a:t>
            </a:r>
            <a:r>
              <a:rPr lang="en-US" sz="1800" b="1">
                <a:solidFill>
                  <a:srgbClr val="131314"/>
                </a:solidFill>
                <a:highlight>
                  <a:schemeClr val="lt1"/>
                </a:highlight>
              </a:rPr>
              <a:t>Prove low nullifier membership</a:t>
            </a: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in the tree (using its Merkle path to the root).</a:t>
            </a:r>
            <a:endParaRPr sz="18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   3. </a:t>
            </a:r>
            <a:r>
              <a:rPr lang="en-US" sz="1800" b="1">
                <a:solidFill>
                  <a:srgbClr val="131314"/>
                </a:solidFill>
                <a:highlight>
                  <a:schemeClr val="lt1"/>
                </a:highlight>
              </a:rPr>
              <a:t>Perform Range Checks:</a:t>
            </a:r>
            <a:endParaRPr sz="18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       ▪ Assert </a:t>
            </a:r>
            <a:r>
              <a:rPr lang="en-US" sz="1800">
                <a:solidFill>
                  <a:srgbClr val="282A2C"/>
                </a:solidFill>
                <a:highlight>
                  <a:srgbClr val="C4C7C5"/>
                </a:highlight>
                <a:latin typeface="Roboto Mono"/>
                <a:ea typeface="Roboto Mono"/>
                <a:cs typeface="Roboto Mono"/>
                <a:sym typeface="Roboto Mono"/>
              </a:rPr>
              <a:t>X &gt; low_nullifier.value</a:t>
            </a: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.</a:t>
            </a:r>
            <a:endParaRPr sz="18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       ▪ Assert </a:t>
            </a:r>
            <a:r>
              <a:rPr lang="en-US" sz="1800">
                <a:solidFill>
                  <a:srgbClr val="282A2C"/>
                </a:solidFill>
                <a:highlight>
                  <a:srgbClr val="C4C7C5"/>
                </a:highlight>
                <a:latin typeface="Roboto Mono"/>
                <a:ea typeface="Roboto Mono"/>
                <a:cs typeface="Roboto Mono"/>
                <a:sym typeface="Roboto Mono"/>
              </a:rPr>
              <a:t>X &lt; low_nullifier.next_value</a:t>
            </a: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OR </a:t>
            </a:r>
            <a:r>
              <a:rPr lang="en-US" sz="1800">
                <a:solidFill>
                  <a:srgbClr val="282A2C"/>
                </a:solidFill>
                <a:highlight>
                  <a:srgbClr val="C4C7C5"/>
                </a:highlight>
                <a:latin typeface="Roboto Mono"/>
                <a:ea typeface="Roboto Mono"/>
                <a:cs typeface="Roboto Mono"/>
                <a:sym typeface="Roboto Mono"/>
              </a:rPr>
              <a:t>low_nullifier.next_value == 0</a:t>
            </a: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(for max value).</a:t>
            </a:r>
            <a:endParaRPr sz="18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IMT Non-membership Proofs (Simplified)</a:t>
            </a:r>
            <a:endParaRPr/>
          </a:p>
        </p:txBody>
      </p:sp>
      <p:sp>
        <p:nvSpPr>
          <p:cNvPr id="593" name="Google Shape;593;p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73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sz="2200" b="1">
                <a:solidFill>
                  <a:srgbClr val="131314"/>
                </a:solidFill>
                <a:highlight>
                  <a:schemeClr val="lt1"/>
                </a:highlight>
              </a:rPr>
              <a:t>Performance Improvement:</a:t>
            </a:r>
            <a:endParaRPr sz="22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sz="2200" b="1">
                <a:solidFill>
                  <a:srgbClr val="131314"/>
                </a:solidFill>
                <a:highlight>
                  <a:schemeClr val="lt1"/>
                </a:highlight>
              </a:rPr>
              <a:t>Smaller Tree </a:t>
            </a: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(no more index, so it’s shallow - 32 levels is fine)</a:t>
            </a:r>
            <a:endParaRPr sz="22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sz="2200" b="1">
                <a:solidFill>
                  <a:srgbClr val="131314"/>
                </a:solidFill>
                <a:highlight>
                  <a:schemeClr val="lt1"/>
                </a:highlight>
              </a:rPr>
              <a:t>Few Hash</a:t>
            </a: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(from 32 hash to 254 hash; faster in computation)</a:t>
            </a:r>
            <a:endParaRPr sz="22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sz="2200" b="1">
                <a:solidFill>
                  <a:srgbClr val="131314"/>
                </a:solidFill>
                <a:highlight>
                  <a:schemeClr val="lt1"/>
                </a:highlight>
              </a:rPr>
              <a:t>Faster Insertion </a:t>
            </a: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(8 times quicker than SMT)</a:t>
            </a:r>
            <a:endParaRPr sz="2200"/>
          </a:p>
        </p:txBody>
      </p:sp>
      <p:sp>
        <p:nvSpPr>
          <p:cNvPr id="594" name="Google Shape;594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IMT Non-membership Proofs (Detail)</a:t>
            </a:r>
            <a:endParaRPr/>
          </a:p>
        </p:txBody>
      </p:sp>
      <p:sp>
        <p:nvSpPr>
          <p:cNvPr id="601" name="Google Shape;601;p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73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sz="2200" b="1">
                <a:solidFill>
                  <a:srgbClr val="131314"/>
                </a:solidFill>
                <a:highlight>
                  <a:schemeClr val="lt1"/>
                </a:highlight>
              </a:rPr>
              <a:t>Performance Improvement:</a:t>
            </a:r>
            <a:endParaRPr sz="22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   ◦ No longer tied to value-as-index, so </a:t>
            </a:r>
            <a:r>
              <a:rPr lang="en-US" sz="2200" b="1">
                <a:solidFill>
                  <a:srgbClr val="131314"/>
                </a:solidFill>
                <a:highlight>
                  <a:schemeClr val="lt1"/>
                </a:highlight>
              </a:rPr>
              <a:t>arbitrarily small tree depth</a:t>
            </a: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(e.g., 32 levels suffice for Aztec).</a:t>
            </a:r>
            <a:endParaRPr sz="22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   ◦ Massive reduction in hash operations: </a:t>
            </a:r>
            <a:r>
              <a:rPr lang="en-US" sz="2200" b="1">
                <a:solidFill>
                  <a:srgbClr val="131314"/>
                </a:solidFill>
                <a:highlight>
                  <a:schemeClr val="lt1"/>
                </a:highlight>
              </a:rPr>
              <a:t>32 hashes per proof</a:t>
            </a: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vs. 254 for SMTs.</a:t>
            </a:r>
            <a:endParaRPr sz="22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31314"/>
                </a:solidFill>
                <a:highlight>
                  <a:schemeClr val="lt1"/>
                </a:highlight>
              </a:rPr>
              <a:t>    ◦ An ~8x improvement in insertion performance (256/32).</a:t>
            </a:r>
            <a:endParaRPr sz="2200"/>
          </a:p>
        </p:txBody>
      </p:sp>
      <p:sp>
        <p:nvSpPr>
          <p:cNvPr id="602" name="Google Shape;602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25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do better : Batch Insertion in IMTs</a:t>
            </a:r>
            <a:endParaRPr/>
          </a:p>
        </p:txBody>
      </p:sp>
      <p:sp>
        <p:nvSpPr>
          <p:cNvPr id="609" name="Google Shape;609;p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b="1">
                <a:solidFill>
                  <a:srgbClr val="131314"/>
                </a:solidFill>
                <a:highlight>
                  <a:srgbClr val="FFFFFF"/>
                </a:highlight>
              </a:rPr>
              <a:t>Concept:</a:t>
            </a:r>
            <a:r>
              <a:rPr lang="en-US">
                <a:solidFill>
                  <a:srgbClr val="131314"/>
                </a:solidFill>
                <a:highlight>
                  <a:srgbClr val="FFFFFF"/>
                </a:highlight>
              </a:rPr>
              <a:t> Leverage adjacency pointers to insert multiple nullifiers as a subtree in a grouped operation [21, 23, 24].</a:t>
            </a: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b="1">
                <a:solidFill>
                  <a:srgbClr val="131314"/>
                </a:solidFill>
                <a:highlight>
                  <a:schemeClr val="lt1"/>
                </a:highlight>
              </a:rPr>
              <a:t>Benefit:</a:t>
            </a:r>
            <a:r>
              <a:rPr lang="en-US">
                <a:solidFill>
                  <a:srgbClr val="131314"/>
                </a:solidFill>
                <a:highlight>
                  <a:schemeClr val="lt1"/>
                </a:highlight>
              </a:rPr>
              <a:t> Significant efficiency increase, especially beneficial for rollup circuits.</a:t>
            </a: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 Insertion in IMTs (cont)</a:t>
            </a:r>
            <a:endParaRPr/>
          </a:p>
        </p:txBody>
      </p:sp>
      <p:sp>
        <p:nvSpPr>
          <p:cNvPr id="617" name="Google Shape;617;p8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2300" b="1">
                <a:solidFill>
                  <a:srgbClr val="131314"/>
                </a:solidFill>
                <a:highlight>
                  <a:schemeClr val="lt1"/>
                </a:highlight>
              </a:rPr>
              <a:t>• Process:</a:t>
            </a:r>
            <a:endParaRPr sz="23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2300" b="1">
                <a:solidFill>
                  <a:srgbClr val="131314"/>
                </a:solidFill>
                <a:highlight>
                  <a:schemeClr val="lt1"/>
                </a:highlight>
              </a:rPr>
              <a:t>    1. Sort new nullifiers and group into a subtree.</a:t>
            </a:r>
            <a:endParaRPr sz="23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2300" b="1">
                <a:solidFill>
                  <a:srgbClr val="131314"/>
                </a:solidFill>
                <a:highlight>
                  <a:schemeClr val="lt1"/>
                </a:highlight>
              </a:rPr>
              <a:t>    2. Prove the target subtree location is currently empty.</a:t>
            </a:r>
            <a:endParaRPr sz="23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2300" b="1">
                <a:solidFill>
                  <a:srgbClr val="131314"/>
                </a:solidFill>
                <a:highlight>
                  <a:schemeClr val="lt1"/>
                </a:highlight>
              </a:rPr>
              <a:t>    3. Update pointers for all new nullifiers </a:t>
            </a:r>
            <a:r>
              <a:rPr lang="en-US" sz="2300" b="1" i="1">
                <a:solidFill>
                  <a:srgbClr val="131314"/>
                </a:solidFill>
                <a:highlight>
                  <a:schemeClr val="lt1"/>
                </a:highlight>
              </a:rPr>
              <a:t>and</a:t>
            </a:r>
            <a:r>
              <a:rPr lang="en-US" sz="2300" b="1">
                <a:solidFill>
                  <a:srgbClr val="131314"/>
                </a:solidFill>
                <a:highlight>
                  <a:schemeClr val="lt1"/>
                </a:highlight>
              </a:rPr>
              <a:t> existing low nullifiers affected by the batch.</a:t>
            </a:r>
            <a:endParaRPr sz="23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2300" b="1">
                <a:solidFill>
                  <a:srgbClr val="131314"/>
                </a:solidFill>
                <a:highlight>
                  <a:schemeClr val="lt1"/>
                </a:highlight>
              </a:rPr>
              <a:t>    4. Insert the entire subtree.</a:t>
            </a:r>
            <a:endParaRPr sz="23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618" name="Google Shape;618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Why We Need &amp; Working on It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0039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098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80"/>
              <a:buChar char="•"/>
            </a:pPr>
            <a:r>
              <a:rPr lang="en-US" sz="2680"/>
              <a:t>Data-Minimilization</a:t>
            </a:r>
            <a:r>
              <a:rPr lang="en-US" sz="2680" u="sng">
                <a:solidFill>
                  <a:schemeClr val="hlink"/>
                </a:solidFill>
                <a:hlinkClick r:id="rId3"/>
              </a:rPr>
              <a:t> [8] </a:t>
            </a:r>
            <a:endParaRPr sz="2680"/>
          </a:p>
          <a:p>
            <a:pPr marL="685800" lvl="1" indent="-224790" algn="l" rtl="0">
              <a:lnSpc>
                <a:spcPct val="18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340"/>
              <a:buChar char="•"/>
            </a:pPr>
            <a:r>
              <a:rPr lang="en-US" sz="2340" b="1" i="1">
                <a:solidFill>
                  <a:srgbClr val="FF0000"/>
                </a:solidFill>
              </a:rPr>
              <a:t>(Check your validity, not your identity)</a:t>
            </a:r>
            <a:endParaRPr sz="2340"/>
          </a:p>
          <a:p>
            <a:pPr marL="228600" lvl="0" indent="-220980" algn="l" rtl="0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80"/>
              <a:buChar char="•"/>
            </a:pPr>
            <a:r>
              <a:rPr lang="en-US" sz="2680"/>
              <a:t>Cost Reduction in Data Maintenance for Application Developer</a:t>
            </a:r>
            <a:endParaRPr sz="2680"/>
          </a:p>
          <a:p>
            <a:pPr marL="228600" lvl="0" indent="-50800" algn="l" rtl="0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  <a:p>
            <a:pPr marL="228600" lvl="0" indent="-50800" algn="l" rtl="0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  <a:p>
            <a:pPr marL="228600" lvl="0" indent="-50800" algn="l" rtl="0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</p:txBody>
      </p:sp>
      <p:sp>
        <p:nvSpPr>
          <p:cNvPr id="197" name="Google Shape;19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 Insertion in IMTs (cont)</a:t>
            </a:r>
            <a:endParaRPr/>
          </a:p>
        </p:txBody>
      </p:sp>
      <p:sp>
        <p:nvSpPr>
          <p:cNvPr id="625" name="Google Shape;625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b="1">
                <a:solidFill>
                  <a:srgbClr val="131314"/>
                </a:solidFill>
                <a:highlight>
                  <a:schemeClr val="lt1"/>
                </a:highlight>
              </a:rPr>
              <a:t>Performance Gains:</a:t>
            </a:r>
            <a:endParaRPr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b="1">
                <a:solidFill>
                  <a:srgbClr val="131314"/>
                </a:solidFill>
                <a:highlight>
                  <a:schemeClr val="lt1"/>
                </a:highlight>
              </a:rPr>
              <a:t>Amortizes hash costs:</a:t>
            </a:r>
            <a:r>
              <a:rPr lang="en-US">
                <a:solidFill>
                  <a:srgbClr val="131314"/>
                </a:solidFill>
                <a:highlight>
                  <a:schemeClr val="lt1"/>
                </a:highlight>
              </a:rPr>
              <a:t> Instead of separate proofs and updates for each nullifier, operations are batched.</a:t>
            </a:r>
            <a:endParaRPr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31314"/>
                </a:solidFill>
                <a:highlight>
                  <a:schemeClr val="lt1"/>
                </a:highlight>
              </a:rPr>
              <a:t>    </a:t>
            </a:r>
            <a:endParaRPr/>
          </a:p>
        </p:txBody>
      </p:sp>
      <p:sp>
        <p:nvSpPr>
          <p:cNvPr id="626" name="Google Shape;6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IMT Advantages</a:t>
            </a:r>
            <a:endParaRPr/>
          </a:p>
        </p:txBody>
      </p:sp>
      <p:sp>
        <p:nvSpPr>
          <p:cNvPr id="633" name="Google Shape;633;p8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• </a:t>
            </a: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Advantages:</a:t>
            </a:r>
            <a:endParaRPr sz="2000" b="1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   ◦ </a:t>
            </a: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Compact &amp; Dynamic:</a:t>
            </a: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Grows with data, avoiding vast, sparse trees [24].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   ◦ </a:t>
            </a: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Efficient Proofs:</a:t>
            </a: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Smaller tree depths mean fewer hashes per proof (e.g., 32 vs 254) [23,24].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   ◦ </a:t>
            </a:r>
            <a:r>
              <a:rPr lang="en-US" sz="2000" b="1">
                <a:solidFill>
                  <a:srgbClr val="131314"/>
                </a:solidFill>
                <a:highlight>
                  <a:srgbClr val="FFFFFF"/>
                </a:highlight>
              </a:rPr>
              <a:t>Better for Smaller Datasets:</a:t>
            </a: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More computationally efficient when the number of nullifiers is not at maximum capacity [24].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rgbClr val="FFFFFF"/>
                </a:highlight>
              </a:rPr>
              <a:t>   </a:t>
            </a:r>
            <a:endParaRPr sz="20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IMT Advantages (Cont)</a:t>
            </a:r>
            <a:endParaRPr/>
          </a:p>
        </p:txBody>
      </p:sp>
      <p:sp>
        <p:nvSpPr>
          <p:cNvPr id="641" name="Google Shape;64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31314"/>
                </a:solidFill>
                <a:highlight>
                  <a:schemeClr val="lt1"/>
                </a:highlight>
              </a:rPr>
              <a:t> ◦ </a:t>
            </a:r>
            <a:r>
              <a:rPr lang="en-US" b="1">
                <a:solidFill>
                  <a:srgbClr val="131314"/>
                </a:solidFill>
                <a:highlight>
                  <a:schemeClr val="lt1"/>
                </a:highlight>
              </a:rPr>
              <a:t>Batch Insertion Efficiency:</a:t>
            </a:r>
            <a:r>
              <a:rPr lang="en-US">
                <a:solidFill>
                  <a:srgbClr val="131314"/>
                </a:solidFill>
                <a:highlight>
                  <a:schemeClr val="lt1"/>
                </a:highlight>
              </a:rPr>
              <a:t> Amortized costs (Average cost/operation sequences) for multiple insertions is low [21].</a:t>
            </a:r>
            <a:endParaRPr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31314"/>
                </a:solidFill>
                <a:highlight>
                  <a:schemeClr val="lt1"/>
                </a:highlight>
              </a:rPr>
              <a:t> ◦ </a:t>
            </a:r>
            <a:r>
              <a:rPr lang="en-US" b="1">
                <a:solidFill>
                  <a:srgbClr val="131314"/>
                </a:solidFill>
                <a:highlight>
                  <a:schemeClr val="lt1"/>
                </a:highlight>
              </a:rPr>
              <a:t>"Engineering Fix":</a:t>
            </a:r>
            <a:r>
              <a:rPr lang="en-US">
                <a:solidFill>
                  <a:srgbClr val="131314"/>
                </a:solidFill>
                <a:highlight>
                  <a:schemeClr val="lt1"/>
                </a:highlight>
              </a:rPr>
              <a:t> Shifts computation outside the ZK circuit where possible [23].</a:t>
            </a:r>
            <a:endParaRPr/>
          </a:p>
        </p:txBody>
      </p:sp>
      <p:sp>
        <p:nvSpPr>
          <p:cNvPr id="642" name="Google Shape;642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IMT Disadvantages (Simplified)</a:t>
            </a:r>
            <a:endParaRPr/>
          </a:p>
        </p:txBody>
      </p:sp>
      <p:sp>
        <p:nvSpPr>
          <p:cNvPr id="649" name="Google Shape;649;p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sz="2600" b="1">
                <a:solidFill>
                  <a:srgbClr val="131314"/>
                </a:solidFill>
                <a:highlight>
                  <a:schemeClr val="lt1"/>
                </a:highlight>
              </a:rPr>
              <a:t>Disadvantages [21.24]:</a:t>
            </a:r>
            <a:endParaRPr sz="26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131314"/>
                </a:solidFill>
                <a:highlight>
                  <a:schemeClr val="lt1"/>
                </a:highlight>
              </a:rPr>
              <a:t>    ◦ Implementation Complexity when scaling</a:t>
            </a:r>
            <a:endParaRPr sz="26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131314"/>
                </a:solidFill>
                <a:highlight>
                  <a:schemeClr val="lt1"/>
                </a:highlight>
              </a:rPr>
              <a:t>    ◦ ZK Circuit Complexity dues to adding sub-tree </a:t>
            </a:r>
            <a:endParaRPr sz="26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131314"/>
                </a:solidFill>
                <a:highlight>
                  <a:schemeClr val="lt1"/>
                </a:highlight>
              </a:rPr>
              <a:t>    ◦ Off-Circuit Sorting </a:t>
            </a:r>
            <a:endParaRPr sz="26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131314"/>
                </a:solidFill>
                <a:highlight>
                  <a:schemeClr val="lt1"/>
                </a:highlight>
              </a:rPr>
              <a:t>    ◦ Increased Storage per Node </a:t>
            </a:r>
            <a:endParaRPr sz="26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650" name="Google Shape;65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IMT Disadvantages (Detail)</a:t>
            </a:r>
            <a:endParaRPr/>
          </a:p>
        </p:txBody>
      </p:sp>
      <p:sp>
        <p:nvSpPr>
          <p:cNvPr id="657" name="Google Shape;657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31314"/>
                </a:solidFill>
                <a:highlight>
                  <a:schemeClr val="lt1"/>
                </a:highlight>
              </a:rPr>
              <a:t>• </a:t>
            </a:r>
            <a:r>
              <a:rPr lang="en-US" sz="2000" b="1">
                <a:solidFill>
                  <a:srgbClr val="131314"/>
                </a:solidFill>
                <a:highlight>
                  <a:schemeClr val="lt1"/>
                </a:highlight>
              </a:rPr>
              <a:t>Disadvantages [21.24]:</a:t>
            </a:r>
            <a:endParaRPr sz="2000" b="1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sz="1800" b="1">
                <a:solidFill>
                  <a:srgbClr val="131314"/>
                </a:solidFill>
                <a:highlight>
                  <a:schemeClr val="lt1"/>
                </a:highlight>
              </a:rPr>
              <a:t>Implementation Complexity:</a:t>
            </a: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Harder to implement due to pointer management and dynamic growth.</a:t>
            </a:r>
            <a:endParaRPr sz="18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sz="1800" b="1">
                <a:solidFill>
                  <a:srgbClr val="131314"/>
                </a:solidFill>
                <a:highlight>
                  <a:schemeClr val="lt1"/>
                </a:highlight>
              </a:rPr>
              <a:t>ZK Circuit Complexity:</a:t>
            </a: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Must accommodate maximum subtree size for batch updates.</a:t>
            </a:r>
            <a:endParaRPr sz="18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sz="1800" b="1">
                <a:solidFill>
                  <a:srgbClr val="131314"/>
                </a:solidFill>
                <a:highlight>
                  <a:schemeClr val="lt1"/>
                </a:highlight>
              </a:rPr>
              <a:t>External Sorting:</a:t>
            </a: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Elements for batch updates must be sorted </a:t>
            </a:r>
            <a:r>
              <a:rPr lang="en-US" sz="1800" i="1">
                <a:solidFill>
                  <a:srgbClr val="131314"/>
                </a:solidFill>
                <a:highlight>
                  <a:schemeClr val="lt1"/>
                </a:highlight>
              </a:rPr>
              <a:t>outside</a:t>
            </a: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the circuit.</a:t>
            </a:r>
            <a:endParaRPr sz="18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   ◦ </a:t>
            </a:r>
            <a:r>
              <a:rPr lang="en-US" sz="1800" b="1">
                <a:solidFill>
                  <a:srgbClr val="131314"/>
                </a:solidFill>
                <a:highlight>
                  <a:schemeClr val="lt1"/>
                </a:highlight>
              </a:rPr>
              <a:t>Increased Storage:</a:t>
            </a:r>
            <a:r>
              <a:rPr lang="en-US" sz="1800">
                <a:solidFill>
                  <a:srgbClr val="131314"/>
                </a:solidFill>
                <a:highlight>
                  <a:schemeClr val="lt1"/>
                </a:highlight>
              </a:rPr>
              <a:t> Greater storage for adjacency pointers and maintaining a sorted data structure for nodes.</a:t>
            </a:r>
            <a:endParaRPr sz="1800">
              <a:solidFill>
                <a:srgbClr val="13131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8" name="Google Shape;658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8"/>
          <p:cNvSpPr txBox="1">
            <a:spLocks noGrp="1"/>
          </p:cNvSpPr>
          <p:nvPr>
            <p:ph type="title"/>
          </p:nvPr>
        </p:nvSpPr>
        <p:spPr>
          <a:xfrm>
            <a:off x="838200" y="2042825"/>
            <a:ext cx="10515600" cy="2521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 ZKP BEING GENERATED WITH MERKLE TREE </a:t>
            </a:r>
            <a:endParaRPr/>
          </a:p>
        </p:txBody>
      </p:sp>
      <p:sp>
        <p:nvSpPr>
          <p:cNvPr id="665" name="Google Shape;665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pic>
        <p:nvPicPr>
          <p:cNvPr id="672" name="Google Shape;672;p89"/>
          <p:cNvPicPr preferRelativeResize="0"/>
          <p:nvPr/>
        </p:nvPicPr>
        <p:blipFill rotWithShape="1">
          <a:blip r:embed="rId3">
            <a:alphaModFix/>
          </a:blip>
          <a:srcRect r="4816" b="1739"/>
          <a:stretch/>
        </p:blipFill>
        <p:spPr>
          <a:xfrm>
            <a:off x="770775" y="815851"/>
            <a:ext cx="10650452" cy="50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679" name="Google Shape;679;p90"/>
          <p:cNvPicPr preferRelativeResize="0"/>
          <p:nvPr/>
        </p:nvPicPr>
        <p:blipFill rotWithShape="1">
          <a:blip r:embed="rId3">
            <a:alphaModFix/>
          </a:blip>
          <a:srcRect r="5204"/>
          <a:stretch/>
        </p:blipFill>
        <p:spPr>
          <a:xfrm>
            <a:off x="746475" y="948400"/>
            <a:ext cx="10918924" cy="496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pic>
        <p:nvPicPr>
          <p:cNvPr id="686" name="Google Shape;68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200" y="0"/>
            <a:ext cx="98909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2"/>
          <p:cNvSpPr txBox="1">
            <a:spLocks noGrp="1"/>
          </p:cNvSpPr>
          <p:nvPr>
            <p:ph type="ctrTitle"/>
          </p:nvPr>
        </p:nvSpPr>
        <p:spPr>
          <a:xfrm>
            <a:off x="1524000" y="1880050"/>
            <a:ext cx="9923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HOW A ZKP BEING VERIFIED WITH MERKLE TREE </a:t>
            </a:r>
            <a:endParaRPr sz="4400"/>
          </a:p>
        </p:txBody>
      </p:sp>
      <p:sp>
        <p:nvSpPr>
          <p:cNvPr id="693" name="Google Shape;69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Why We Need &amp; Working on It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Trustless &amp; No-Trust systems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(Logistic &amp; E-Voting system &amp; Currency Exchange &amp; etc.) 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Verify</a:t>
            </a: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your (organization) identity &amp; 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Verify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satisfiability for </a:t>
            </a:r>
            <a:r>
              <a:rPr lang="en-US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ithout privacy invasion</a:t>
            </a: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[0]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pic>
        <p:nvPicPr>
          <p:cNvPr id="700" name="Google Shape;70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7475"/>
            <a:ext cx="11887197" cy="4063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pic>
        <p:nvPicPr>
          <p:cNvPr id="707" name="Google Shape;707;p94"/>
          <p:cNvPicPr preferRelativeResize="0"/>
          <p:nvPr/>
        </p:nvPicPr>
        <p:blipFill rotWithShape="1">
          <a:blip r:embed="rId3">
            <a:alphaModFix/>
          </a:blip>
          <a:srcRect r="2780"/>
          <a:stretch/>
        </p:blipFill>
        <p:spPr>
          <a:xfrm>
            <a:off x="317863" y="1397475"/>
            <a:ext cx="11556276" cy="40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pic>
        <p:nvPicPr>
          <p:cNvPr id="714" name="Google Shape;71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25" y="0"/>
            <a:ext cx="109899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6"/>
          <p:cNvSpPr txBox="1">
            <a:spLocks noGrp="1"/>
          </p:cNvSpPr>
          <p:nvPr>
            <p:ph type="ctrTitle"/>
          </p:nvPr>
        </p:nvSpPr>
        <p:spPr>
          <a:xfrm>
            <a:off x="762000" y="1815153"/>
            <a:ext cx="10668001" cy="21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2727"/>
              <a:buFont typeface="Play"/>
              <a:buNone/>
            </a:pPr>
            <a:r>
              <a:rPr lang="en-US" b="1"/>
              <a:t>The Attribute Proving Protocol</a:t>
            </a:r>
            <a:endParaRPr sz="2200" b="1"/>
          </a:p>
        </p:txBody>
      </p:sp>
      <p:sp>
        <p:nvSpPr>
          <p:cNvPr id="720" name="Google Shape;720;p96"/>
          <p:cNvSpPr txBox="1">
            <a:spLocks noGrp="1"/>
          </p:cNvSpPr>
          <p:nvPr>
            <p:ph type="subTitle" idx="1"/>
          </p:nvPr>
        </p:nvSpPr>
        <p:spPr>
          <a:xfrm>
            <a:off x="761999" y="4239353"/>
            <a:ext cx="10852246" cy="2023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An Nguyen:  Bulletproof-Based Protocol Off-Chain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Dat Tran: On-Chain Deployment of Bulletproof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1" name="Google Shape;721;p96"/>
          <p:cNvSpPr txBox="1"/>
          <p:nvPr/>
        </p:nvSpPr>
        <p:spPr>
          <a:xfrm>
            <a:off x="761999" y="594700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CS-3372 Final Project Report</a:t>
            </a:r>
            <a:endParaRPr/>
          </a:p>
        </p:txBody>
      </p:sp>
      <p:sp>
        <p:nvSpPr>
          <p:cNvPr id="722" name="Google Shape;722;p96"/>
          <p:cNvSpPr txBox="1"/>
          <p:nvPr/>
        </p:nvSpPr>
        <p:spPr>
          <a:xfrm>
            <a:off x="761999" y="594699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Group 1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7"/>
          <p:cNvSpPr txBox="1">
            <a:spLocks noGrp="1"/>
          </p:cNvSpPr>
          <p:nvPr>
            <p:ph type="title"/>
          </p:nvPr>
        </p:nvSpPr>
        <p:spPr>
          <a:xfrm>
            <a:off x="883150" y="274650"/>
            <a:ext cx="10838700" cy="14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200"/>
              <a:buFont typeface="Calibri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Why We Choose Bulletproof for Attribute Proving ?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28" name="Google Shape;728;p97"/>
          <p:cNvSpPr txBox="1">
            <a:spLocks noGrp="1"/>
          </p:cNvSpPr>
          <p:nvPr>
            <p:ph type="body" idx="1"/>
          </p:nvPr>
        </p:nvSpPr>
        <p:spPr>
          <a:xfrm>
            <a:off x="686225" y="183025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Blockchain transactions lack confidentiality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Range proofs needed to ensure amounts are valid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Earlier solutions: large proof size or trusted setup [6]</a:t>
            </a:r>
            <a:endParaRPr sz="25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In this Experiment </a:t>
            </a:r>
            <a:endParaRPr sz="25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500"/>
              <a:buFont typeface="Arial"/>
              <a:buChar char="–"/>
            </a:pPr>
            <a:r>
              <a:rPr lang="en-US" sz="25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Bulletproofs is used for efficient range proof,</a:t>
            </a:r>
            <a:endParaRPr sz="25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500"/>
              <a:buFont typeface="Arial"/>
              <a:buChar char="–"/>
            </a:pPr>
            <a:r>
              <a:rPr lang="en-US" sz="25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Smaller/ compact proof size</a:t>
            </a:r>
            <a:endParaRPr sz="25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9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200"/>
              <a:buFont typeface="Calibri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Limitations of Earlier Range Proofs </a:t>
            </a:r>
            <a:r>
              <a:rPr lang="en-US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[6]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35" name="Google Shape;735;p9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Linear-size range proofs: proof grows with bit length of data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Trusted setup requirements in SNARKs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Practical inefficiency in Bitcoin confidential transactions or any on-chain deployment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9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200"/>
              <a:buFont typeface="Calibri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Bulletproofs Introduction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42" name="Google Shape;742;p99"/>
          <p:cNvSpPr txBox="1">
            <a:spLocks noGrp="1"/>
          </p:cNvSpPr>
          <p:nvPr>
            <p:ph type="body" idx="1"/>
          </p:nvPr>
        </p:nvSpPr>
        <p:spPr>
          <a:xfrm>
            <a:off x="713475" y="1600200"/>
            <a:ext cx="10869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• Non-interactive zero-knowledge proof system [6]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• No trusted setup, relies only on discrete log assumption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• Proof size logarithmic-scaling in range size: 2 log₂(n) + 9 elements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9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0"/>
          <p:cNvSpPr txBox="1">
            <a:spLocks noGrp="1"/>
          </p:cNvSpPr>
          <p:nvPr>
            <p:ph type="title"/>
          </p:nvPr>
        </p:nvSpPr>
        <p:spPr>
          <a:xfrm>
            <a:off x="609600" y="274649"/>
            <a:ext cx="10972800" cy="1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200"/>
              <a:buFont typeface="Calibri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Range Proofs in Bulletproofs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49" name="Google Shape;749;p100"/>
          <p:cNvSpPr txBox="1">
            <a:spLocks noGrp="1"/>
          </p:cNvSpPr>
          <p:nvPr>
            <p:ph type="body" idx="1"/>
          </p:nvPr>
        </p:nvSpPr>
        <p:spPr>
          <a:xfrm>
            <a:off x="609600" y="1932075"/>
            <a:ext cx="10972800" cy="41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• Prove committed (secret) value lies within a range - from [0, 2^n -1]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• Compact proofs, suitable for confidential transactions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• Support batch verification for efficiency [6]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0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31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Idea of doing bullet-range proof (Brief)</a:t>
            </a:r>
            <a:endParaRPr/>
          </a:p>
        </p:txBody>
      </p:sp>
      <p:sp>
        <p:nvSpPr>
          <p:cNvPr id="757" name="Google Shape;757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sp>
        <p:nvSpPr>
          <p:cNvPr id="758" name="Google Shape;758;p10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7331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000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Use Pedersen Commitment with randomization to prove a secret value v.</a:t>
            </a:r>
            <a:endParaRPr sz="2700"/>
          </a:p>
          <a:p>
            <a:pPr marL="914400" lvl="1" indent="-400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Show that v satisfies a dot-product relation on its binary representation without revealing it.</a:t>
            </a:r>
            <a:endParaRPr sz="2700"/>
          </a:p>
          <a:p>
            <a:pPr marL="914400" lvl="1" indent="-400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Reject if v is out of range or has no valid binary representation.</a:t>
            </a:r>
            <a:endParaRPr sz="2700"/>
          </a:p>
          <a:p>
            <a:pPr marL="9144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7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Idea of doing bullet-range proof</a:t>
            </a:r>
            <a:endParaRPr/>
          </a:p>
        </p:txBody>
      </p:sp>
      <p:sp>
        <p:nvSpPr>
          <p:cNvPr id="765" name="Google Shape;765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sp>
        <p:nvSpPr>
          <p:cNvPr id="766" name="Google Shape;766;p10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7331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556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Proving a number in the Range by using the Pedersen Commitment + Randomization to proof a secret-values </a:t>
            </a:r>
            <a:r>
              <a:rPr lang="en-US" sz="2000" i="1">
                <a:solidFill>
                  <a:srgbClr val="DD344C"/>
                </a:solidFill>
              </a:rPr>
              <a:t>v</a:t>
            </a:r>
            <a:r>
              <a:rPr lang="en-US" sz="2000"/>
              <a:t> that satisfy a certain dot-product relation about v’s binary-representation. (Inner-Product Argument)</a:t>
            </a:r>
            <a:endParaRPr sz="2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By showing the holder’s values exist a valid binary representation in the verifier range (without leaking </a:t>
            </a:r>
            <a:r>
              <a:rPr lang="en-US" sz="2000" b="1"/>
              <a:t>v or it’s (in)direct binary representation</a:t>
            </a:r>
            <a:r>
              <a:rPr lang="en-US" sz="2000" b="1" i="1"/>
              <a:t> </a:t>
            </a:r>
            <a:r>
              <a:rPr lang="en-US" sz="2000"/>
              <a:t>)</a:t>
            </a:r>
            <a:endParaRPr sz="2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If values not in the range (negative || too big) -&gt; not exist as valid binary-representation -&gt; Reject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Some Terms We May Use</a:t>
            </a: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Credentials: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set of claims about its holder’s identity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[1]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Verifiable Credentials (V.C):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Credential that can be verified by certain evidence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[1]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Anonymous Credential: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V.C that can be verified without leaking the holder’s identity with selective disclosure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[1]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[8]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3"/>
          <p:cNvSpPr txBox="1">
            <a:spLocks noGrp="1"/>
          </p:cNvSpPr>
          <p:nvPr>
            <p:ph type="body" idx="1"/>
          </p:nvPr>
        </p:nvSpPr>
        <p:spPr>
          <a:xfrm>
            <a:off x="838200" y="4558800"/>
            <a:ext cx="10671900" cy="106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Statement that Inner-Product Try Proof [6]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g,h,a,b are vectors, u, P are group elements</a:t>
            </a:r>
            <a:endParaRPr sz="2600"/>
          </a:p>
        </p:txBody>
      </p:sp>
      <p:sp>
        <p:nvSpPr>
          <p:cNvPr id="773" name="Google Shape;773;p103"/>
          <p:cNvSpPr txBox="1">
            <a:spLocks noGrp="1"/>
          </p:cNvSpPr>
          <p:nvPr>
            <p:ph type="body" idx="2"/>
          </p:nvPr>
        </p:nvSpPr>
        <p:spPr>
          <a:xfrm>
            <a:off x="1325700" y="1653650"/>
            <a:ext cx="9845400" cy="106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Statement bullet-range proof try to Solve [6]</a:t>
            </a:r>
            <a:endParaRPr/>
          </a:p>
        </p:txBody>
      </p:sp>
      <p:sp>
        <p:nvSpPr>
          <p:cNvPr id="774" name="Google Shape;774;p1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pic>
        <p:nvPicPr>
          <p:cNvPr id="775" name="Google Shape;775;p103"/>
          <p:cNvPicPr preferRelativeResize="0"/>
          <p:nvPr/>
        </p:nvPicPr>
        <p:blipFill rotWithShape="1">
          <a:blip r:embed="rId3">
            <a:alphaModFix/>
          </a:blip>
          <a:srcRect t="8357"/>
          <a:stretch/>
        </p:blipFill>
        <p:spPr>
          <a:xfrm>
            <a:off x="1011500" y="793500"/>
            <a:ext cx="10839450" cy="6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" y="3048000"/>
            <a:ext cx="120967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200"/>
              <a:buFont typeface="Calibri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Aggregation &amp; Applications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82" name="Google Shape;782;p10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400"/>
              <a:buChar char="•"/>
            </a:pPr>
            <a:r>
              <a:rPr lang="en-US" sz="24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Aggregate m range proofs with only O(log m) overhead (extra-work) [6]</a:t>
            </a:r>
            <a:endParaRPr sz="24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Able to do multiple attribute verification </a:t>
            </a:r>
            <a:endParaRPr sz="24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683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C3E50"/>
              </a:buClr>
              <a:buSzPts val="2400"/>
              <a:buChar char="•"/>
            </a:pPr>
            <a:r>
              <a:rPr lang="en-US" sz="24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Applications: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Confidential transactions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Solvency proofs (Provisions)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400"/>
              <a:buAutoNum type="arabicPeriod"/>
            </a:pPr>
            <a:r>
              <a:rPr lang="en-US" sz="2400" b="1" i="1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Smart Contracts Deployment (Our-case)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0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200"/>
              <a:buFont typeface="Calibri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Using MiMC to Make Bulletproof on-chain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89" name="Google Shape;789;p10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lvl="0" indent="-3797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Bulletproof is not able to bring on-chain as Ethereum network yet</a:t>
            </a:r>
            <a:endParaRPr sz="28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797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Solution: Doing the Hash the proof &amp; check it’s result on-chain </a:t>
            </a:r>
            <a:endParaRPr sz="28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797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Challenge:</a:t>
            </a:r>
            <a:endParaRPr sz="28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770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ct val="100000"/>
              <a:buFont typeface="Arial"/>
              <a:buChar char="–"/>
            </a:pPr>
            <a:r>
              <a:rPr lang="en-US" sz="2391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Secure ZKPs need efficient primitives for Circuit construction</a:t>
            </a:r>
            <a:endParaRPr sz="2391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770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–"/>
            </a:pPr>
            <a:r>
              <a:rPr lang="en-US" sz="2391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Linear operation are cheap, multiplications as (bit-shift , XOR) are expensive [17]</a:t>
            </a:r>
            <a:endParaRPr sz="239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770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Font typeface="Arial"/>
              <a:buChar char="–"/>
            </a:pPr>
            <a:r>
              <a:rPr lang="en-US" sz="2391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Goal: reduce multiplicative complexity in the Hashing Process</a:t>
            </a:r>
            <a:endParaRPr sz="2391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770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–"/>
            </a:pPr>
            <a:r>
              <a:rPr lang="en-US" sz="239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Hashing Parameters set-up need to be simple (Poseidon setup is complicated)</a:t>
            </a:r>
            <a:endParaRPr sz="239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0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MiMC Design</a:t>
            </a:r>
            <a:endParaRPr/>
          </a:p>
        </p:txBody>
      </p:sp>
      <p:sp>
        <p:nvSpPr>
          <p:cNvPr id="797" name="Google Shape;797;p10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11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MiMC hashing based on the Sponge-Construction in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[18]</a:t>
            </a:r>
            <a:endParaRPr/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 map one input bit-string chunks (each chunk size r) to a fix-length string (n)</a:t>
            </a:r>
            <a:endParaRPr/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Hashing-Function (or Sponge) have an internal state (state-machine) able to update after each hashing iteration</a:t>
            </a:r>
            <a:endParaRPr/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State is a Binary-String (can be manipulated)</a:t>
            </a:r>
            <a:endParaRPr/>
          </a:p>
        </p:txBody>
      </p:sp>
      <p:sp>
        <p:nvSpPr>
          <p:cNvPr id="798" name="Google Shape;798;p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MiMC Hashing Algorithm (Short Version)</a:t>
            </a:r>
            <a:endParaRPr/>
          </a:p>
        </p:txBody>
      </p:sp>
      <p:sp>
        <p:nvSpPr>
          <p:cNvPr id="805" name="Google Shape;805;p10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11900" cy="466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lvl="0" indent="-366395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b="1"/>
              <a:t>The MiMC Hashing Include 3 keys steps</a:t>
            </a:r>
            <a:endParaRPr b="1"/>
          </a:p>
          <a:p>
            <a:pPr marL="914400" lvl="1" indent="-36639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16666"/>
              <a:buChar char="•"/>
            </a:pPr>
            <a:r>
              <a:rPr lang="en-US" b="1"/>
              <a:t>Initialization:</a:t>
            </a:r>
            <a:r>
              <a:rPr lang="en-US"/>
              <a:t> Set up the starting state with input and key.</a:t>
            </a:r>
            <a:endParaRPr/>
          </a:p>
          <a:p>
            <a:pPr marL="914400" lvl="1" indent="-36639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16666"/>
              <a:buChar char="•"/>
            </a:pPr>
            <a:r>
              <a:rPr lang="en-US" b="1"/>
              <a:t>Absorption:</a:t>
            </a:r>
            <a:r>
              <a:rPr lang="en-US"/>
              <a:t> Mix the input into the state through nonlinear rounds.</a:t>
            </a:r>
            <a:endParaRPr/>
          </a:p>
          <a:p>
            <a:pPr marL="914400" lvl="1" indent="-36639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16666"/>
              <a:buChar char="•"/>
            </a:pPr>
            <a:r>
              <a:rPr lang="en-US" b="1"/>
              <a:t>Compression:</a:t>
            </a:r>
            <a:r>
              <a:rPr lang="en-US"/>
              <a:t> Reduce the final state to produce the hash output.</a:t>
            </a:r>
            <a:endParaRPr/>
          </a:p>
          <a:p>
            <a:pPr marL="457200" lvl="0" indent="-31718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The Absorption &amp; Compression depend on the Data-Mixing Process using Special Permutation Function (P) -&gt; need to be engineer carefully for security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MiMC Hashing Algorithm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[18]</a:t>
            </a:r>
            <a:r>
              <a:rPr lang="en-US"/>
              <a:t> &amp;</a:t>
            </a:r>
            <a:r>
              <a:rPr lang="en-US" u="sng">
                <a:solidFill>
                  <a:schemeClr val="hlink"/>
                </a:solidFill>
                <a:hlinkClick r:id="rId4"/>
              </a:rPr>
              <a:t> [19]</a:t>
            </a:r>
            <a:endParaRPr/>
          </a:p>
        </p:txBody>
      </p:sp>
      <p:sp>
        <p:nvSpPr>
          <p:cNvPr id="813" name="Google Shape;813;p10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23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b="1"/>
              <a:t>Initialization</a:t>
            </a:r>
            <a:endParaRPr b="1"/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Cut the input string to equal chunks C with of size </a:t>
            </a:r>
            <a:r>
              <a:rPr lang="en-US" b="1"/>
              <a:t>r </a:t>
            </a:r>
            <a:r>
              <a:rPr lang="en-US"/>
              <a:t>(padding allow)</a:t>
            </a:r>
            <a:endParaRPr/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Initialize the String S randomly  (len(S) = r + c)</a:t>
            </a:r>
            <a:endParaRPr/>
          </a:p>
          <a:p>
            <a:pPr marL="9144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MiMC Hashing Algorithm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[18]</a:t>
            </a:r>
            <a:r>
              <a:rPr lang="en-US"/>
              <a:t> &amp;</a:t>
            </a:r>
            <a:r>
              <a:rPr lang="en-US" u="sng">
                <a:solidFill>
                  <a:schemeClr val="hlink"/>
                </a:solidFill>
                <a:hlinkClick r:id="rId4"/>
              </a:rPr>
              <a:t> [19]</a:t>
            </a:r>
            <a:endParaRPr/>
          </a:p>
        </p:txBody>
      </p:sp>
      <p:sp>
        <p:nvSpPr>
          <p:cNvPr id="821" name="Google Shape;821;p109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972800" cy="453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2. Absorption</a:t>
            </a:r>
            <a:endParaRPr sz="2500" b="1"/>
          </a:p>
          <a:p>
            <a:pPr marL="914400" lvl="1" indent="-33655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000" b="1"/>
              <a:t>For all chunk m in C does: </a:t>
            </a:r>
            <a:endParaRPr sz="2000" b="1"/>
          </a:p>
          <a:p>
            <a:pPr marL="1371600" lvl="2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-US" b="1"/>
              <a:t>pad c Zeros on right end of current-chunk a bunch of 0 (security part) </a:t>
            </a:r>
            <a:endParaRPr b="1"/>
          </a:p>
          <a:p>
            <a:pPr marL="18288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88" b="1"/>
              <a:t>get string L = (m || 0^c)</a:t>
            </a:r>
            <a:endParaRPr sz="2188" b="1"/>
          </a:p>
          <a:p>
            <a:pPr marL="1371600" lvl="2" indent="-33655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ct val="100000"/>
              <a:buAutoNum type="romanLcPeriod"/>
            </a:pPr>
            <a:r>
              <a:rPr lang="en-US" b="1"/>
              <a:t>Doing the bitwise adding (XOR) between current S ⊕ L</a:t>
            </a:r>
            <a:endParaRPr b="1"/>
          </a:p>
          <a:p>
            <a:pPr marL="1371600" lvl="2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-US" b="1"/>
              <a:t>Change the state &lt;Permutate S&gt; (Do 1 in 3 options below)</a:t>
            </a:r>
            <a:endParaRPr b="1"/>
          </a:p>
          <a:p>
            <a:pPr marL="1828800" lvl="3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11111"/>
              <a:buAutoNum type="arabicPeriod"/>
            </a:pPr>
            <a:r>
              <a:rPr lang="en-US" b="1"/>
              <a:t>Doing Non-Linear Transformation P[(S + L)] string = S (new-state) only &lt;*&gt;</a:t>
            </a:r>
            <a:endParaRPr b="1"/>
          </a:p>
          <a:p>
            <a:pPr marL="1828800" lvl="3" indent="-32575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b="1"/>
              <a:t>Swapping each bytes by apply a rule P to get S only</a:t>
            </a:r>
            <a:endParaRPr b="1"/>
          </a:p>
          <a:p>
            <a:pPr marL="1828800" lvl="3" indent="-32575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b="1"/>
              <a:t>Combine 1 + 2 -&gt; S</a:t>
            </a:r>
            <a:endParaRPr b="1"/>
          </a:p>
        </p:txBody>
      </p:sp>
      <p:sp>
        <p:nvSpPr>
          <p:cNvPr id="822" name="Google Shape;822;p1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MiMC Hashing Algorithm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[18]</a:t>
            </a:r>
            <a:r>
              <a:rPr lang="en-US"/>
              <a:t> &amp;</a:t>
            </a:r>
            <a:r>
              <a:rPr lang="en-US" u="sng">
                <a:solidFill>
                  <a:schemeClr val="hlink"/>
                </a:solidFill>
                <a:hlinkClick r:id="rId4"/>
              </a:rPr>
              <a:t> [19]</a:t>
            </a:r>
            <a:endParaRPr/>
          </a:p>
        </p:txBody>
      </p:sp>
      <p:sp>
        <p:nvSpPr>
          <p:cNvPr id="829" name="Google Shape;829;p110"/>
          <p:cNvSpPr txBox="1">
            <a:spLocks noGrp="1"/>
          </p:cNvSpPr>
          <p:nvPr>
            <p:ph type="body" idx="1"/>
          </p:nvPr>
        </p:nvSpPr>
        <p:spPr>
          <a:xfrm>
            <a:off x="742950" y="18044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3. Data Compression</a:t>
            </a:r>
            <a:endParaRPr b="1"/>
          </a:p>
          <a:p>
            <a:pPr marL="914400" lvl="1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From 1 to n / r: (n is desired length, r: chunk length == rate)</a:t>
            </a:r>
            <a:endParaRPr sz="2800"/>
          </a:p>
          <a:p>
            <a:pPr marL="1371600" lvl="2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Take r outter bits of S</a:t>
            </a:r>
            <a:endParaRPr sz="2800"/>
          </a:p>
          <a:p>
            <a:pPr marL="1371600" lvl="2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Permutate S again</a:t>
            </a:r>
            <a:endParaRPr sz="2800"/>
          </a:p>
        </p:txBody>
      </p:sp>
      <p:sp>
        <p:nvSpPr>
          <p:cNvPr id="830" name="Google Shape;830;p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F7F9"/>
        </a:soli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pic>
        <p:nvPicPr>
          <p:cNvPr id="837" name="Google Shape;837;p111" title="Screenshot 2025-08-18 at 00.29.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99" y="366226"/>
            <a:ext cx="10879402" cy="54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200"/>
              <a:buFont typeface="Calibri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MiMC Permutation Function Design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43" name="Google Shape;843;p11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700"/>
              <a:buChar char="•"/>
            </a:pPr>
            <a:r>
              <a:rPr lang="en-US" sz="2700" b="1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Permutation Function P</a:t>
            </a:r>
            <a:r>
              <a:rPr lang="en-US" sz="27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 is Essential for Security </a:t>
            </a:r>
            <a:endParaRPr sz="27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73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C3E50"/>
              </a:buClr>
              <a:buSzPts val="2700"/>
              <a:buChar char="•"/>
            </a:pPr>
            <a:r>
              <a:rPr lang="en-US" sz="27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How to Build P:</a:t>
            </a:r>
            <a:endParaRPr sz="27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C3E50"/>
              </a:buClr>
              <a:buSzPts val="2700"/>
              <a:buFont typeface="Arial"/>
              <a:buChar char="–"/>
            </a:pPr>
            <a:r>
              <a:rPr lang="en-US" sz="27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Build the Rounding function F(x) = x^3 mod P (P is large)</a:t>
            </a:r>
            <a:endParaRPr sz="27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C3E50"/>
              </a:buClr>
              <a:buSzPts val="2700"/>
              <a:buFont typeface="Arial"/>
              <a:buChar char="–"/>
            </a:pPr>
            <a:r>
              <a:rPr lang="en-US" sz="27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x being argument with k (the key) &amp; a constant c by XOR</a:t>
            </a:r>
            <a:endParaRPr sz="27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C3E50"/>
              </a:buClr>
              <a:buSzPts val="2700"/>
              <a:buFont typeface="Arial"/>
              <a:buChar char="–"/>
            </a:pPr>
            <a:r>
              <a:rPr lang="en-US" sz="27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each times doing the hashing, use a unique c (rounding constant) &amp; accepting last iteration rounding input </a:t>
            </a:r>
            <a:endParaRPr sz="27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Some Terms We May Use [10]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019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Signature Scheme (S.S): </a:t>
            </a:r>
            <a:r>
              <a:rPr lang="en-US"/>
              <a:t>The model of using the algorithm to create a trademark on a certain message.</a:t>
            </a:r>
            <a:endParaRPr/>
          </a:p>
          <a:p>
            <a:pPr marL="228600" lvl="0" indent="-20193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Signature: </a:t>
            </a:r>
            <a:r>
              <a:rPr lang="en-US"/>
              <a:t>The outcome of the </a:t>
            </a:r>
            <a:r>
              <a:rPr lang="en-US" b="1"/>
              <a:t>Sign</a:t>
            </a:r>
            <a:r>
              <a:rPr lang="en-US"/>
              <a:t> algorithm using a certain S.S, which can be </a:t>
            </a:r>
            <a:r>
              <a:rPr lang="en-US" b="1"/>
              <a:t>Verified</a:t>
            </a:r>
            <a:r>
              <a:rPr lang="en-US"/>
              <a:t> later.</a:t>
            </a:r>
            <a:endParaRPr/>
          </a:p>
          <a:p>
            <a:pPr marL="228600" lvl="0" indent="-14795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ct val="64285"/>
              <a:buChar char="•"/>
            </a:pPr>
            <a:r>
              <a:rPr lang="en-US">
                <a:solidFill>
                  <a:srgbClr val="FF0000"/>
                </a:solidFill>
              </a:rPr>
              <a:t>Commitment</a:t>
            </a:r>
            <a:r>
              <a:rPr lang="en-US">
                <a:solidFill>
                  <a:srgbClr val="242424"/>
                </a:solidFill>
              </a:rPr>
              <a:t>: The Process of hiding data but for later proving </a:t>
            </a:r>
            <a:endParaRPr>
              <a:solidFill>
                <a:srgbClr val="242424"/>
              </a:solidFill>
            </a:endParaRPr>
          </a:p>
          <a:p>
            <a:pPr marL="228600" lvl="0" indent="-508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200"/>
              <a:buFont typeface="Calibri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MiMC The Permutation Function F </a:t>
            </a:r>
            <a:r>
              <a:rPr lang="en-US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[17]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0" name="Google Shape;850;p1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  <p:pic>
        <p:nvPicPr>
          <p:cNvPr id="851" name="Google Shape;851;p113" title="Screenshot 2025-08-18 at 00.53.56.png"/>
          <p:cNvPicPr preferRelativeResize="0"/>
          <p:nvPr/>
        </p:nvPicPr>
        <p:blipFill rotWithShape="1">
          <a:blip r:embed="rId3">
            <a:alphaModFix/>
          </a:blip>
          <a:srcRect l="20373" r="21466"/>
          <a:stretch/>
        </p:blipFill>
        <p:spPr>
          <a:xfrm>
            <a:off x="1363500" y="1619250"/>
            <a:ext cx="9464981" cy="29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13"/>
          <p:cNvSpPr txBox="1">
            <a:spLocks noGrp="1"/>
          </p:cNvSpPr>
          <p:nvPr>
            <p:ph type="body" idx="1"/>
          </p:nvPr>
        </p:nvSpPr>
        <p:spPr>
          <a:xfrm>
            <a:off x="708125" y="4749000"/>
            <a:ext cx="109728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700"/>
              <a:buChar char="•"/>
            </a:pPr>
            <a:r>
              <a:rPr lang="en-US" sz="27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The first &amp; last round const c = 0</a:t>
            </a:r>
            <a:endParaRPr sz="27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Choosing c values from [1 to r-2] is matter for hashing security</a:t>
            </a:r>
            <a:endParaRPr sz="27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  <p:pic>
        <p:nvPicPr>
          <p:cNvPr id="859" name="Google Shape;859;p114" title="Screenshot 2025-08-18 at 01.07.43.png"/>
          <p:cNvPicPr preferRelativeResize="0"/>
          <p:nvPr/>
        </p:nvPicPr>
        <p:blipFill rotWithShape="1">
          <a:blip r:embed="rId3">
            <a:alphaModFix/>
          </a:blip>
          <a:srcRect r="7373"/>
          <a:stretch/>
        </p:blipFill>
        <p:spPr>
          <a:xfrm>
            <a:off x="780275" y="1969700"/>
            <a:ext cx="10631450" cy="29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200"/>
              <a:buFont typeface="Calibri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MiMC as a Hash Function Application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65" name="Google Shape;865;p1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27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C3E50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Applications: zk-SNARKs, verifiable computing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Outperforms SHA-256 in SNARK contexts [17]</a:t>
            </a:r>
            <a:endParaRPr sz="29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900"/>
              <a:buFont typeface="Arial"/>
              <a:buChar char="–"/>
            </a:pPr>
            <a:r>
              <a:rPr lang="en-US" sz="29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Why: Only doing the addition on bits &amp; less on multiplication  </a:t>
            </a:r>
            <a:endParaRPr sz="29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200"/>
              <a:buFont typeface="Calibri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Integration with zk-SNARK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72" name="Google Shape;872;p1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400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900"/>
              <a:buChar char="•"/>
            </a:pPr>
            <a:r>
              <a:rPr lang="en-US" sz="29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MiMC provides efficient in-circuit hashing (for bring the bulletproof to on-chain verification) 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marL="342900" lvl="0" indent="-4000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C3E50"/>
              </a:buClr>
              <a:buSzPts val="2900"/>
              <a:buChar char="•"/>
            </a:pPr>
            <a:r>
              <a:rPr lang="en-US" sz="29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Bulletproofs ensure short range proofs with no trust and compact-size ~ log(#attribute or #asked predicate)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marL="342900" lvl="0" indent="-4000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C3E50"/>
              </a:buClr>
              <a:buSzPts val="2900"/>
              <a:buChar char="•"/>
            </a:pPr>
            <a:r>
              <a:rPr lang="en-US" sz="29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Together: efficient attribute proving protocol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200"/>
              <a:buFont typeface="Calibri"/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Attribute Proving Flow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79" name="Google Shape;879;p11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087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800"/>
              <a:buChar char="•"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Commit to attributes with Pedersen commitments</a:t>
            </a:r>
            <a:endParaRPr sz="28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800"/>
              <a:buChar char="•"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Off-Chain Validity Proof with Bulletproofs</a:t>
            </a:r>
            <a:endParaRPr sz="28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800"/>
              <a:buChar char="•"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Off-Chain Hashing with MiMC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800"/>
              <a:buChar char="•"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Generate On-Chain Proof with zk-SNARK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800"/>
              <a:buChar char="•"/>
            </a:pPr>
            <a:r>
              <a:rPr lang="en-US" sz="2800">
                <a:solidFill>
                  <a:srgbClr val="2C3E50"/>
                </a:solidFill>
                <a:latin typeface="Arial"/>
                <a:ea typeface="Arial"/>
                <a:cs typeface="Arial"/>
                <a:sym typeface="Arial"/>
              </a:rPr>
              <a:t>On-Chain Verification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800">
              <a:solidFill>
                <a:srgbClr val="2C3E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1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  <p:pic>
        <p:nvPicPr>
          <p:cNvPr id="887" name="Google Shape;887;p118" descr="073a2485-33d9-4b44-a898-f750bb7d131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003" y="0"/>
            <a:ext cx="88233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19"/>
          <p:cNvSpPr txBox="1">
            <a:spLocks noGrp="1"/>
          </p:cNvSpPr>
          <p:nvPr>
            <p:ph type="ctrTitle"/>
          </p:nvPr>
        </p:nvSpPr>
        <p:spPr>
          <a:xfrm>
            <a:off x="762000" y="1815153"/>
            <a:ext cx="10668001" cy="21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b="1"/>
              <a:t>The System Designing</a:t>
            </a:r>
            <a:endParaRPr sz="2200" b="1"/>
          </a:p>
        </p:txBody>
      </p:sp>
      <p:sp>
        <p:nvSpPr>
          <p:cNvPr id="893" name="Google Shape;893;p119"/>
          <p:cNvSpPr txBox="1">
            <a:spLocks noGrp="1"/>
          </p:cNvSpPr>
          <p:nvPr>
            <p:ph type="subTitle" idx="1"/>
          </p:nvPr>
        </p:nvSpPr>
        <p:spPr>
          <a:xfrm>
            <a:off x="761999" y="4239353"/>
            <a:ext cx="10852246" cy="2023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Khiem Nguyen: Off-Chain Designing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Dung Nguyen: On-Chain Designing</a:t>
            </a:r>
            <a:endParaRPr/>
          </a:p>
        </p:txBody>
      </p:sp>
      <p:sp>
        <p:nvSpPr>
          <p:cNvPr id="894" name="Google Shape;894;p119"/>
          <p:cNvSpPr txBox="1"/>
          <p:nvPr/>
        </p:nvSpPr>
        <p:spPr>
          <a:xfrm>
            <a:off x="761999" y="594700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CS-3372 Final Project Report</a:t>
            </a:r>
            <a:endParaRPr/>
          </a:p>
        </p:txBody>
      </p:sp>
      <p:sp>
        <p:nvSpPr>
          <p:cNvPr id="895" name="Google Shape;895;p119"/>
          <p:cNvSpPr txBox="1"/>
          <p:nvPr/>
        </p:nvSpPr>
        <p:spPr>
          <a:xfrm>
            <a:off x="761999" y="594699"/>
            <a:ext cx="10668001" cy="59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Group 1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But Why Have to be on Blockchain ?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[1] </a:t>
            </a:r>
            <a:endParaRPr/>
          </a:p>
        </p:txBody>
      </p:sp>
      <p:sp>
        <p:nvSpPr>
          <p:cNvPr id="902" name="Google Shape;902;p1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Decentralized System &amp; Trustless environment between parties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Removing the trust (or Less Trust)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Reducing Collusion opportunity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Better Security </a:t>
            </a:r>
            <a:endParaRPr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Prevent Forgery &amp; Easy to Recheck later</a:t>
            </a:r>
            <a:endParaRPr/>
          </a:p>
          <a:p>
            <a:pPr marL="228600" lvl="0" indent="-508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903" name="Google Shape;903;p1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The Whole Pipeline – Muth et al., 2023</a:t>
            </a:r>
            <a:endParaRPr/>
          </a:p>
        </p:txBody>
      </p:sp>
      <p:pic>
        <p:nvPicPr>
          <p:cNvPr id="909" name="Google Shape;909;p121" descr="A diagram of a software company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640" y="1690688"/>
            <a:ext cx="657792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21"/>
          <p:cNvSpPr txBox="1"/>
          <p:nvPr/>
        </p:nvSpPr>
        <p:spPr>
          <a:xfrm>
            <a:off x="7115909" y="1690688"/>
            <a:ext cx="47126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685800" marR="0" lvl="1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ledger is a public asset that all parties can access.</a:t>
            </a:r>
            <a:endParaRPr/>
          </a:p>
          <a:p>
            <a:pPr marL="685800" marR="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Verifier (usually defined by the Developer) is the smart contract</a:t>
            </a:r>
            <a:endParaRPr/>
          </a:p>
          <a:p>
            <a:pPr marL="685800" marR="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issuer would predefine (update) the </a:t>
            </a:r>
            <a:r>
              <a:rPr lang="en-US"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credential definition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pushing the new block 	</a:t>
            </a:r>
            <a:endParaRPr/>
          </a:p>
        </p:txBody>
      </p:sp>
      <p:sp>
        <p:nvSpPr>
          <p:cNvPr id="911" name="Google Shape;911;p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22"/>
          <p:cNvSpPr txBox="1">
            <a:spLocks noGrp="1"/>
          </p:cNvSpPr>
          <p:nvPr>
            <p:ph type="title"/>
          </p:nvPr>
        </p:nvSpPr>
        <p:spPr>
          <a:xfrm>
            <a:off x="1152097" y="1793703"/>
            <a:ext cx="4484427" cy="287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/>
              <a:t>Between I &amp; H &amp; V is a Web-3 System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[3]</a:t>
            </a:r>
            <a:endParaRPr/>
          </a:p>
        </p:txBody>
      </p:sp>
      <p:sp>
        <p:nvSpPr>
          <p:cNvPr id="918" name="Google Shape;918;p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  <p:pic>
        <p:nvPicPr>
          <p:cNvPr id="919" name="Google Shape;919;p122" descr="A diagram of a blockchain network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r="7499"/>
          <a:stretch/>
        </p:blipFill>
        <p:spPr>
          <a:xfrm>
            <a:off x="5531029" y="675619"/>
            <a:ext cx="5034023" cy="519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F7F7F9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8005</Words>
  <Application>Microsoft Macintosh PowerPoint</Application>
  <PresentationFormat>Widescreen</PresentationFormat>
  <Paragraphs>1028</Paragraphs>
  <Slides>134</Slides>
  <Notes>134</Notes>
  <HiddenSlides>28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134</vt:i4>
      </vt:variant>
    </vt:vector>
  </HeadingPairs>
  <TitlesOfParts>
    <vt:vector size="146" baseType="lpstr">
      <vt:lpstr>Libre Franklin</vt:lpstr>
      <vt:lpstr>Courier New</vt:lpstr>
      <vt:lpstr>Menlo</vt:lpstr>
      <vt:lpstr>Arial</vt:lpstr>
      <vt:lpstr>Roboto Mono</vt:lpstr>
      <vt:lpstr>Helvetica Neue</vt:lpstr>
      <vt:lpstr>Times New Roman</vt:lpstr>
      <vt:lpstr>Play</vt:lpstr>
      <vt:lpstr>Calibri</vt:lpstr>
      <vt:lpstr>Wingdings</vt:lpstr>
      <vt:lpstr>Office Theme</vt:lpstr>
      <vt:lpstr>Office Theme</vt:lpstr>
      <vt:lpstr>Vi-AnonCred The System for Issuing, Verifying, and  Revoking the Anonymous Credential based on Smart Contract</vt:lpstr>
      <vt:lpstr>Vi-AnonCred Repo (Full Codework) https://github.com/CS-3372-Anonymous-Credential-Experiment/Vi-Anonymous-Credential</vt:lpstr>
      <vt:lpstr>What is an Anonymous Credential System [0]</vt:lpstr>
      <vt:lpstr>What this problem focusing on</vt:lpstr>
      <vt:lpstr>What this problem focusing on</vt:lpstr>
      <vt:lpstr>Why We Need &amp; Working on It</vt:lpstr>
      <vt:lpstr>Why We Need &amp; Working on It</vt:lpstr>
      <vt:lpstr>Some Terms We May Use</vt:lpstr>
      <vt:lpstr>Some Terms We May Use [10]</vt:lpstr>
      <vt:lpstr>PowerPoint Presentation</vt:lpstr>
      <vt:lpstr>Some Terms We May Use [0]</vt:lpstr>
      <vt:lpstr>PowerPoint Presentation</vt:lpstr>
      <vt:lpstr>Some Terms We May Use ( [0] &amp; [11] )</vt:lpstr>
      <vt:lpstr>Abbreviations (Follow [1] &amp; [2])</vt:lpstr>
      <vt:lpstr>Abbreviations (Follow [1] &amp; [2])</vt:lpstr>
      <vt:lpstr>ZKP Proof Between H &amp; V Include</vt:lpstr>
      <vt:lpstr>ZKP Proof Between H &amp; V Include</vt:lpstr>
      <vt:lpstr>Ideal Criteria of Our System [11]</vt:lpstr>
      <vt:lpstr>PowerPoint Presentation</vt:lpstr>
      <vt:lpstr>The Revocability Protocol</vt:lpstr>
      <vt:lpstr>How to Handle the Revocability Problem</vt:lpstr>
      <vt:lpstr>Accumulator Based Idea</vt:lpstr>
      <vt:lpstr>Accumulator Enhancement</vt:lpstr>
      <vt:lpstr>Accumulator Enhancement</vt:lpstr>
      <vt:lpstr>PowerPoint Presentation</vt:lpstr>
      <vt:lpstr>PowerPoint Presentation</vt:lpstr>
      <vt:lpstr>How the Accumulator been Constructed  [4]</vt:lpstr>
      <vt:lpstr>How the Accumulator been Constructed  [4]</vt:lpstr>
      <vt:lpstr>Holder’s Algorithm [4]</vt:lpstr>
      <vt:lpstr>PowerPoint Presentation</vt:lpstr>
      <vt:lpstr>How to creating ZKP with accumulator  [4]</vt:lpstr>
      <vt:lpstr>PowerPoint Presentation</vt:lpstr>
      <vt:lpstr>PowerPoint Presentation</vt:lpstr>
      <vt:lpstr>How we can generate the ZKP [15]</vt:lpstr>
      <vt:lpstr>Challenge in integration to On-Chain</vt:lpstr>
      <vt:lpstr>Our Solution</vt:lpstr>
      <vt:lpstr>Some Approach of Hashing</vt:lpstr>
      <vt:lpstr>HOW TO BRING EVERYTHING ON CHAIN ?</vt:lpstr>
      <vt:lpstr>PowerPoint Presentation</vt:lpstr>
      <vt:lpstr>Index Merkle Tree-Based Design (Tuan Cuong)</vt:lpstr>
      <vt:lpstr>What is Merkel tree</vt:lpstr>
      <vt:lpstr>Merkle Proofs: Membership &amp; Consistency</vt:lpstr>
      <vt:lpstr>Merkle Proofs: Membership &amp; Consistency</vt:lpstr>
      <vt:lpstr>The Need for Privacy &amp;  Nullifiers Sets</vt:lpstr>
      <vt:lpstr>Sparse Merkle Trees (SMTs) as Nullifier Trees</vt:lpstr>
      <vt:lpstr>Non-Membership Proof with SMT</vt:lpstr>
      <vt:lpstr>Non-Membership Proof with SMT</vt:lpstr>
      <vt:lpstr>Introducing Indexed Merkle Trees (IMTs)</vt:lpstr>
      <vt:lpstr>Benefit of IMTs</vt:lpstr>
      <vt:lpstr>How IMTs Work: Structure &amp; Instruction</vt:lpstr>
      <vt:lpstr>PowerPoint Presentation</vt:lpstr>
      <vt:lpstr>PowerPoint Presentation</vt:lpstr>
      <vt:lpstr>PowerPoint Presentation</vt:lpstr>
      <vt:lpstr>IMT Non-membership Proofs</vt:lpstr>
      <vt:lpstr>IMT Non-membership Proofs (Cont)</vt:lpstr>
      <vt:lpstr>IMT Non-membership Proofs (Simplified)</vt:lpstr>
      <vt:lpstr>IMT Non-membership Proofs (Detail)</vt:lpstr>
      <vt:lpstr>We can do better : Batch Insertion in IMTs</vt:lpstr>
      <vt:lpstr>Batch Insertion in IMTs (cont)</vt:lpstr>
      <vt:lpstr>Batch Insertion in IMTs (cont)</vt:lpstr>
      <vt:lpstr>IMT Advantages</vt:lpstr>
      <vt:lpstr>IMT Advantages (Cont)</vt:lpstr>
      <vt:lpstr>IMT Disadvantages (Simplified)</vt:lpstr>
      <vt:lpstr>IMT Disadvantages (Detail)</vt:lpstr>
      <vt:lpstr>HOW A ZKP BEING GENERATED WITH MERKLE TREE </vt:lpstr>
      <vt:lpstr>PowerPoint Presentation</vt:lpstr>
      <vt:lpstr>PowerPoint Presentation</vt:lpstr>
      <vt:lpstr>PowerPoint Presentation</vt:lpstr>
      <vt:lpstr>HOW A ZKP BEING VERIFIED WITH MERKLE TREE </vt:lpstr>
      <vt:lpstr>PowerPoint Presentation</vt:lpstr>
      <vt:lpstr>PowerPoint Presentation</vt:lpstr>
      <vt:lpstr>PowerPoint Presentation</vt:lpstr>
      <vt:lpstr>The Attribute Proving Protocol</vt:lpstr>
      <vt:lpstr>Why We Choose Bulletproof for Attribute Proving ?</vt:lpstr>
      <vt:lpstr>Limitations of Earlier Range Proofs [6]</vt:lpstr>
      <vt:lpstr>Bulletproofs Introduction</vt:lpstr>
      <vt:lpstr>Range Proofs in Bulletproofs</vt:lpstr>
      <vt:lpstr>The Idea of doing bullet-range proof (Brief)</vt:lpstr>
      <vt:lpstr>The Idea of doing bullet-range proof</vt:lpstr>
      <vt:lpstr>PowerPoint Presentation</vt:lpstr>
      <vt:lpstr>Aggregation &amp; Applications</vt:lpstr>
      <vt:lpstr>Using MiMC to Make Bulletproof on-chain</vt:lpstr>
      <vt:lpstr>MiMC Design</vt:lpstr>
      <vt:lpstr>MiMC Hashing Algorithm (Short Version)</vt:lpstr>
      <vt:lpstr>MiMC Hashing Algorithm [18] &amp; [19]</vt:lpstr>
      <vt:lpstr>MiMC Hashing Algorithm [18] &amp; [19]</vt:lpstr>
      <vt:lpstr>MiMC Hashing Algorithm  [18] &amp; [19]</vt:lpstr>
      <vt:lpstr>PowerPoint Presentation</vt:lpstr>
      <vt:lpstr>MiMC Permutation Function Design</vt:lpstr>
      <vt:lpstr>MiMC The Permutation Function F [17]</vt:lpstr>
      <vt:lpstr>PowerPoint Presentation</vt:lpstr>
      <vt:lpstr>MiMC as a Hash Function Application</vt:lpstr>
      <vt:lpstr>Integration with zk-SNARK</vt:lpstr>
      <vt:lpstr>Attribute Proving Flow</vt:lpstr>
      <vt:lpstr>PowerPoint Presentation</vt:lpstr>
      <vt:lpstr>The System Designing</vt:lpstr>
      <vt:lpstr>But Why Have to be on Blockchain ? [1] </vt:lpstr>
      <vt:lpstr>The Whole Pipeline – Muth et al., 2023</vt:lpstr>
      <vt:lpstr>Between I &amp; H &amp; V is a Web-3 System [3]</vt:lpstr>
      <vt:lpstr>Hybrid Options (Off-Chain &amp; On-Chain) [9]</vt:lpstr>
      <vt:lpstr>New pipeline with Accumulator</vt:lpstr>
      <vt:lpstr>Mathematic foundation</vt:lpstr>
      <vt:lpstr>Design Idea 1: Using Accumulator</vt:lpstr>
      <vt:lpstr>Design Idea 2: Using Public Revoked List</vt:lpstr>
      <vt:lpstr>2 types of ledger designs  (depends on the ways issuer store the tree)</vt:lpstr>
      <vt:lpstr>What was each node in ledger can be represented by</vt:lpstr>
      <vt:lpstr>PowerPoint Presentation</vt:lpstr>
      <vt:lpstr>The Empirical Study</vt:lpstr>
      <vt:lpstr>Developing Environment</vt:lpstr>
      <vt:lpstr>IELTS Certification Verification</vt:lpstr>
      <vt:lpstr>IELTS Certification Verification</vt:lpstr>
      <vt:lpstr>IELTS Certification Verification</vt:lpstr>
      <vt:lpstr>IELTS Certification Verification</vt:lpstr>
      <vt:lpstr>IELTS Certification Verification</vt:lpstr>
      <vt:lpstr>IELTS Certification Verification</vt:lpstr>
      <vt:lpstr>Cost Evaluation</vt:lpstr>
      <vt:lpstr>Cost analysis</vt:lpstr>
      <vt:lpstr>Conclusion</vt:lpstr>
      <vt:lpstr>Research Contributions</vt:lpstr>
      <vt:lpstr>Research Contributions</vt:lpstr>
      <vt:lpstr>Research Limitations and Future Work</vt:lpstr>
      <vt:lpstr>Research Limitations and Future Work</vt:lpstr>
      <vt:lpstr>Research Limitations and Future Work</vt:lpstr>
      <vt:lpstr>Reference</vt:lpstr>
      <vt:lpstr>Reference List</vt:lpstr>
      <vt:lpstr>Reference List</vt:lpstr>
      <vt:lpstr>Reference List</vt:lpstr>
      <vt:lpstr>Reference List</vt:lpstr>
      <vt:lpstr>Reference List</vt:lpstr>
      <vt:lpstr>Reference List</vt:lpstr>
      <vt:lpstr>Reference List</vt:lpstr>
      <vt:lpstr>Reference List</vt:lpstr>
      <vt:lpstr>Reference List</vt:lpstr>
      <vt:lpstr>Reference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Tran Tien Dat 20228006</cp:lastModifiedBy>
  <cp:revision>5</cp:revision>
  <dcterms:modified xsi:type="dcterms:W3CDTF">2025-08-19T03:58:57Z</dcterms:modified>
</cp:coreProperties>
</file>